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79" r:id="rId14"/>
    <p:sldId id="267" r:id="rId15"/>
    <p:sldId id="274" r:id="rId16"/>
    <p:sldId id="268" r:id="rId17"/>
    <p:sldId id="269" r:id="rId18"/>
    <p:sldId id="270" r:id="rId19"/>
    <p:sldId id="280" r:id="rId20"/>
    <p:sldId id="271" r:id="rId21"/>
    <p:sldId id="277" r:id="rId22"/>
    <p:sldId id="272" r:id="rId23"/>
    <p:sldId id="273" r:id="rId24"/>
    <p:sldId id="275" r:id="rId25"/>
    <p:sldId id="276"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6909" autoAdjust="0"/>
  </p:normalViewPr>
  <p:slideViewPr>
    <p:cSldViewPr snapToGrid="0">
      <p:cViewPr varScale="1">
        <p:scale>
          <a:sx n="61" d="100"/>
          <a:sy n="61" d="100"/>
        </p:scale>
        <p:origin x="16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55599300087492E-2"/>
          <c:y val="1.8115410713152487E-2"/>
          <c:w val="0.93944717847769033"/>
          <c:h val="0.86242839917793923"/>
        </c:manualLayout>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24329240"/>
        <c:axId val="155320792"/>
      </c:barChart>
      <c:catAx>
        <c:axId val="224329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5320792"/>
        <c:crosses val="autoZero"/>
        <c:auto val="1"/>
        <c:lblAlgn val="ctr"/>
        <c:lblOffset val="100"/>
        <c:noMultiLvlLbl val="0"/>
      </c:catAx>
      <c:valAx>
        <c:axId val="1553207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432924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cdr:x>
      <cdr:y>0.01786</cdr:y>
    </cdr:from>
    <cdr:to>
      <cdr:x>1</cdr:x>
      <cdr:y>0.98213</cdr:y>
    </cdr:to>
    <cdr:pic>
      <cdr:nvPicPr>
        <cdr:cNvPr id="2" name="Espace réservé du contenu 8"/>
        <cdr:cNvPicPr>
          <a:picLocks xmlns:a="http://schemas.openxmlformats.org/drawingml/2006/main" noGrp="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94001"/>
          <a:ext cx="7500669" cy="5073775"/>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FCE77AB-D5BA-4163-9781-4564111EA656}" type="datetimeFigureOut">
              <a:rPr lang="fr-BE" smtClean="0"/>
              <a:t>7/11/2017</a:t>
            </a:fld>
            <a:endParaRPr lang="fr-BE"/>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3C2931F-BD08-40C2-AE9B-79ADD61932CD}" type="slidenum">
              <a:rPr lang="fr-BE" smtClean="0"/>
              <a:t>‹N°›</a:t>
            </a:fld>
            <a:endParaRPr lang="fr-BE"/>
          </a:p>
        </p:txBody>
      </p:sp>
    </p:spTree>
    <p:extLst>
      <p:ext uri="{BB962C8B-B14F-4D97-AF65-F5344CB8AC3E}">
        <p14:creationId xmlns:p14="http://schemas.microsoft.com/office/powerpoint/2010/main" val="1208055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3246A9-4DD1-4D32-B18A-CC2D5CF5C3B3}" type="datetimeFigureOut">
              <a:rPr lang="fr-BE" smtClean="0"/>
              <a:t>7/11/2017</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F188C8-E8D7-4EBC-8650-A371731E82F3}" type="slidenum">
              <a:rPr lang="fr-BE" smtClean="0"/>
              <a:t>‹N°›</a:t>
            </a:fld>
            <a:endParaRPr lang="fr-BE"/>
          </a:p>
        </p:txBody>
      </p:sp>
    </p:spTree>
    <p:extLst>
      <p:ext uri="{BB962C8B-B14F-4D97-AF65-F5344CB8AC3E}">
        <p14:creationId xmlns:p14="http://schemas.microsoft.com/office/powerpoint/2010/main" val="35283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Hello </a:t>
            </a:r>
            <a:r>
              <a:rPr lang="fr-BE" dirty="0" err="1" smtClean="0"/>
              <a:t>everyone</a:t>
            </a:r>
            <a:r>
              <a:rPr lang="fr-BE" dirty="0" smtClean="0"/>
              <a:t>, I </a:t>
            </a:r>
            <a:r>
              <a:rPr lang="fr-BE" dirty="0" err="1" smtClean="0"/>
              <a:t>am</a:t>
            </a:r>
            <a:r>
              <a:rPr lang="fr-BE" dirty="0" smtClean="0"/>
              <a:t> </a:t>
            </a:r>
            <a:r>
              <a:rPr lang="fr-BE" dirty="0" err="1" smtClean="0"/>
              <a:t>now</a:t>
            </a:r>
            <a:r>
              <a:rPr lang="fr-BE" dirty="0" smtClean="0"/>
              <a:t> </a:t>
            </a:r>
            <a:r>
              <a:rPr lang="fr-BE" dirty="0" err="1" smtClean="0"/>
              <a:t>going</a:t>
            </a:r>
            <a:r>
              <a:rPr lang="fr-BE" dirty="0" smtClean="0"/>
              <a:t> to </a:t>
            </a:r>
            <a:r>
              <a:rPr lang="fr-BE" dirty="0" err="1" smtClean="0"/>
              <a:t>present</a:t>
            </a:r>
            <a:r>
              <a:rPr lang="fr-BE" dirty="0" smtClean="0"/>
              <a:t> the Relax</a:t>
            </a:r>
            <a:r>
              <a:rPr lang="fr-BE" baseline="0" dirty="0" smtClean="0"/>
              <a:t> Zone Project, </a:t>
            </a:r>
            <a:r>
              <a:rPr lang="fr-BE" baseline="0" dirty="0" err="1" smtClean="0"/>
              <a:t>created</a:t>
            </a:r>
            <a:r>
              <a:rPr lang="fr-BE" baseline="0" dirty="0" smtClean="0"/>
              <a:t> and </a:t>
            </a:r>
            <a:r>
              <a:rPr lang="fr-BE" baseline="0" dirty="0" err="1" smtClean="0"/>
              <a:t>developed</a:t>
            </a:r>
            <a:r>
              <a:rPr lang="fr-BE" baseline="0" dirty="0" smtClean="0"/>
              <a:t> by Modus Vivendi, the association I </a:t>
            </a:r>
            <a:r>
              <a:rPr lang="fr-BE" baseline="0" dirty="0" err="1" smtClean="0"/>
              <a:t>work</a:t>
            </a:r>
            <a:r>
              <a:rPr lang="fr-BE" baseline="0" dirty="0" smtClean="0"/>
              <a:t> for.</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a:t>
            </a:fld>
            <a:endParaRPr lang="fr-BE"/>
          </a:p>
        </p:txBody>
      </p:sp>
    </p:spTree>
    <p:extLst>
      <p:ext uri="{BB962C8B-B14F-4D97-AF65-F5344CB8AC3E}">
        <p14:creationId xmlns:p14="http://schemas.microsoft.com/office/powerpoint/2010/main" val="257793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The Relax Zone </a:t>
            </a:r>
            <a:r>
              <a:rPr lang="fr-BE" dirty="0" err="1" smtClean="0"/>
              <a:t>project</a:t>
            </a:r>
            <a:r>
              <a:rPr lang="fr-BE" dirty="0" smtClean="0"/>
              <a:t> </a:t>
            </a:r>
            <a:r>
              <a:rPr lang="fr-BE" dirty="0" err="1" smtClean="0"/>
              <a:t>started</a:t>
            </a:r>
            <a:r>
              <a:rPr lang="fr-BE" dirty="0" smtClean="0"/>
              <a:t> in 1997 at the Dour music Festival, </a:t>
            </a:r>
            <a:r>
              <a:rPr lang="fr-BE" dirty="0" err="1" smtClean="0"/>
              <a:t>after</a:t>
            </a:r>
            <a:r>
              <a:rPr lang="fr-BE" dirty="0" smtClean="0"/>
              <a:t> </a:t>
            </a:r>
            <a:r>
              <a:rPr lang="fr-BE" dirty="0" err="1" smtClean="0"/>
              <a:t>realizing</a:t>
            </a:r>
            <a:r>
              <a:rPr lang="fr-BE" dirty="0" smtClean="0"/>
              <a:t> </a:t>
            </a:r>
            <a:r>
              <a:rPr lang="fr-BE" dirty="0" err="1" smtClean="0"/>
              <a:t>that</a:t>
            </a:r>
            <a:r>
              <a:rPr lang="fr-BE" dirty="0" smtClean="0"/>
              <a:t> </a:t>
            </a:r>
            <a:r>
              <a:rPr lang="fr-BE" dirty="0" err="1" smtClean="0"/>
              <a:t>there</a:t>
            </a:r>
            <a:r>
              <a:rPr lang="fr-BE" baseline="0" dirty="0" smtClean="0"/>
              <a:t> </a:t>
            </a:r>
            <a:r>
              <a:rPr lang="fr-BE" baseline="0" dirty="0" err="1" smtClean="0"/>
              <a:t>were</a:t>
            </a:r>
            <a:r>
              <a:rPr lang="fr-BE" baseline="0" dirty="0" smtClean="0"/>
              <a:t> a lot of </a:t>
            </a:r>
            <a:r>
              <a:rPr lang="fr-BE" baseline="0" dirty="0" err="1" smtClean="0"/>
              <a:t>consumers</a:t>
            </a:r>
            <a:r>
              <a:rPr lang="fr-BE" baseline="0" dirty="0" smtClean="0"/>
              <a:t> and </a:t>
            </a:r>
            <a:r>
              <a:rPr lang="fr-BE" baseline="0" dirty="0" err="1" smtClean="0"/>
              <a:t>that</a:t>
            </a:r>
            <a:r>
              <a:rPr lang="fr-BE" baseline="0" dirty="0" smtClean="0"/>
              <a:t> </a:t>
            </a:r>
            <a:r>
              <a:rPr lang="fr-BE" baseline="0" dirty="0" err="1" smtClean="0"/>
              <a:t>there</a:t>
            </a:r>
            <a:r>
              <a:rPr lang="fr-BE" baseline="0" dirty="0" smtClean="0"/>
              <a:t> </a:t>
            </a:r>
            <a:r>
              <a:rPr lang="fr-BE" baseline="0" dirty="0" err="1" smtClean="0"/>
              <a:t>was</a:t>
            </a:r>
            <a:r>
              <a:rPr lang="fr-BE" baseline="0" dirty="0" smtClean="0"/>
              <a:t> no structure help/support </a:t>
            </a:r>
            <a:r>
              <a:rPr lang="fr-BE" baseline="0" dirty="0" err="1" smtClean="0"/>
              <a:t>them</a:t>
            </a:r>
            <a:r>
              <a:rPr lang="fr-BE" baseline="0" dirty="0" smtClean="0"/>
              <a:t> in case of </a:t>
            </a:r>
            <a:r>
              <a:rPr lang="fr-BE" baseline="0" dirty="0" err="1" smtClean="0"/>
              <a:t>problems</a:t>
            </a:r>
            <a:r>
              <a:rPr lang="fr-BE" baseline="0" dirty="0" smtClean="0"/>
              <a:t>. The </a:t>
            </a:r>
            <a:r>
              <a:rPr lang="fr-BE" baseline="0" dirty="0" err="1" smtClean="0"/>
              <a:t>Red</a:t>
            </a:r>
            <a:r>
              <a:rPr lang="fr-BE" baseline="0" dirty="0" smtClean="0"/>
              <a:t> Cross </a:t>
            </a:r>
            <a:r>
              <a:rPr lang="fr-BE" baseline="0" dirty="0" err="1" smtClean="0"/>
              <a:t>was</a:t>
            </a:r>
            <a:r>
              <a:rPr lang="fr-BE" baseline="0" dirty="0" smtClean="0"/>
              <a:t> </a:t>
            </a:r>
            <a:r>
              <a:rPr lang="fr-BE" baseline="0" dirty="0" err="1" smtClean="0"/>
              <a:t>there</a:t>
            </a:r>
            <a:r>
              <a:rPr lang="fr-BE" baseline="0" dirty="0" smtClean="0"/>
              <a:t> but </a:t>
            </a:r>
            <a:r>
              <a:rPr lang="fr-BE" baseline="0" dirty="0" err="1" smtClean="0"/>
              <a:t>only</a:t>
            </a:r>
            <a:r>
              <a:rPr lang="fr-BE" baseline="0" dirty="0" smtClean="0"/>
              <a:t> for </a:t>
            </a:r>
            <a:r>
              <a:rPr lang="fr-BE" baseline="0" dirty="0" err="1" smtClean="0"/>
              <a:t>physical</a:t>
            </a:r>
            <a:r>
              <a:rPr lang="fr-BE" baseline="0" dirty="0" smtClean="0"/>
              <a:t> emergencies. So </a:t>
            </a:r>
            <a:r>
              <a:rPr lang="fr-BE" baseline="0" dirty="0" err="1" smtClean="0"/>
              <a:t>this</a:t>
            </a:r>
            <a:r>
              <a:rPr lang="fr-BE" baseline="0" dirty="0" smtClean="0"/>
              <a:t> </a:t>
            </a:r>
            <a:r>
              <a:rPr lang="fr-BE" baseline="0" dirty="0" err="1" smtClean="0"/>
              <a:t>was</a:t>
            </a:r>
            <a:r>
              <a:rPr lang="fr-BE" baseline="0" dirty="0" smtClean="0"/>
              <a:t> set up:</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12</a:t>
            </a:fld>
            <a:endParaRPr lang="fr-BE"/>
          </a:p>
        </p:txBody>
      </p:sp>
    </p:spTree>
    <p:extLst>
      <p:ext uri="{BB962C8B-B14F-4D97-AF65-F5344CB8AC3E}">
        <p14:creationId xmlns:p14="http://schemas.microsoft.com/office/powerpoint/2010/main" val="256555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For the info: in 2016, a festival-</a:t>
            </a:r>
            <a:r>
              <a:rPr lang="fr-BE" dirty="0" err="1" smtClean="0"/>
              <a:t>goer</a:t>
            </a:r>
            <a:r>
              <a:rPr lang="fr-BE" baseline="0" dirty="0" smtClean="0"/>
              <a:t> </a:t>
            </a:r>
            <a:r>
              <a:rPr lang="fr-BE" baseline="0" dirty="0" err="1" smtClean="0"/>
              <a:t>wears</a:t>
            </a:r>
            <a:r>
              <a:rPr lang="fr-BE" baseline="0" dirty="0" smtClean="0"/>
              <a:t> a T-shirt </a:t>
            </a:r>
            <a:r>
              <a:rPr lang="fr-BE" baseline="0" dirty="0" err="1" smtClean="0"/>
              <a:t>with</a:t>
            </a:r>
            <a:r>
              <a:rPr lang="fr-BE" baseline="0" dirty="0" smtClean="0"/>
              <a:t> the </a:t>
            </a:r>
            <a:r>
              <a:rPr lang="fr-BE" baseline="0" dirty="0" err="1" smtClean="0"/>
              <a:t>following</a:t>
            </a:r>
            <a:r>
              <a:rPr lang="fr-BE" baseline="0" dirty="0" smtClean="0"/>
              <a:t> inscription: Vive </a:t>
            </a:r>
            <a:r>
              <a:rPr lang="fr-BE" baseline="0" dirty="0" smtClean="0"/>
              <a:t>la Relax. J’ai été gradué. </a:t>
            </a:r>
            <a:r>
              <a:rPr lang="fr-BE" baseline="0" dirty="0" smtClean="0"/>
              <a:t>(</a:t>
            </a:r>
            <a:r>
              <a:rPr lang="fr-BE" i="1" baseline="0" dirty="0" smtClean="0"/>
              <a:t>Long live Relax; I have </a:t>
            </a:r>
            <a:r>
              <a:rPr lang="fr-BE" i="1" baseline="0" dirty="0" err="1" smtClean="0"/>
              <a:t>graduated</a:t>
            </a:r>
            <a:r>
              <a:rPr lang="fr-BE" baseline="0" dirty="0" smtClean="0"/>
              <a:t>) </a:t>
            </a:r>
            <a:r>
              <a:rPr lang="fr-BE" baseline="0" dirty="0" err="1" smtClean="0"/>
              <a:t>Does</a:t>
            </a:r>
            <a:r>
              <a:rPr lang="fr-BE" baseline="0" dirty="0" smtClean="0"/>
              <a:t> </a:t>
            </a:r>
            <a:r>
              <a:rPr lang="fr-BE" baseline="0" dirty="0" err="1" smtClean="0"/>
              <a:t>that</a:t>
            </a:r>
            <a:r>
              <a:rPr lang="fr-BE" baseline="0" dirty="0" smtClean="0"/>
              <a:t> mean </a:t>
            </a:r>
            <a:r>
              <a:rPr lang="fr-BE" baseline="0" dirty="0" err="1" smtClean="0"/>
              <a:t>that</a:t>
            </a:r>
            <a:r>
              <a:rPr lang="fr-BE" baseline="0" dirty="0" smtClean="0"/>
              <a:t> </a:t>
            </a:r>
            <a:r>
              <a:rPr lang="fr-BE" baseline="0" dirty="0" err="1" smtClean="0"/>
              <a:t>having</a:t>
            </a:r>
            <a:r>
              <a:rPr lang="fr-BE" baseline="0" dirty="0" smtClean="0"/>
              <a:t> gone </a:t>
            </a:r>
            <a:r>
              <a:rPr lang="fr-BE" baseline="0" dirty="0" err="1" smtClean="0"/>
              <a:t>through</a:t>
            </a:r>
            <a:r>
              <a:rPr lang="fr-BE" baseline="0" dirty="0" smtClean="0"/>
              <a:t> the Relax Zone </a:t>
            </a:r>
            <a:r>
              <a:rPr lang="fr-BE" baseline="0" dirty="0" err="1" smtClean="0"/>
              <a:t>means</a:t>
            </a:r>
            <a:r>
              <a:rPr lang="fr-BE" baseline="0" dirty="0" smtClean="0"/>
              <a:t> </a:t>
            </a:r>
            <a:r>
              <a:rPr lang="fr-BE" baseline="0" dirty="0" err="1" smtClean="0"/>
              <a:t>you</a:t>
            </a:r>
            <a:r>
              <a:rPr lang="fr-BE" baseline="0" dirty="0" smtClean="0"/>
              <a:t> have been « </a:t>
            </a:r>
            <a:r>
              <a:rPr lang="fr-BE" baseline="0" dirty="0" err="1" smtClean="0"/>
              <a:t>initiated</a:t>
            </a:r>
            <a:r>
              <a:rPr lang="fr-BE" baseline="0" dirty="0" smtClean="0"/>
              <a:t> »?  </a:t>
            </a:r>
            <a:r>
              <a:rPr lang="fr-BE" baseline="0" dirty="0" err="1" smtClean="0"/>
              <a:t>Here</a:t>
            </a:r>
            <a:r>
              <a:rPr lang="fr-BE" baseline="0" dirty="0" smtClean="0"/>
              <a:t> are </a:t>
            </a:r>
            <a:r>
              <a:rPr lang="fr-BE" baseline="0" dirty="0" err="1" smtClean="0"/>
              <a:t>two</a:t>
            </a:r>
            <a:r>
              <a:rPr lang="fr-BE" baseline="0" dirty="0" smtClean="0"/>
              <a:t> of the Relax </a:t>
            </a:r>
            <a:r>
              <a:rPr lang="fr-BE" baseline="0" dirty="0" err="1" smtClean="0"/>
              <a:t>Zone’s</a:t>
            </a:r>
            <a:r>
              <a:rPr lang="fr-BE" baseline="0" dirty="0" smtClean="0"/>
              <a:t> goals:</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13</a:t>
            </a:fld>
            <a:endParaRPr lang="fr-BE"/>
          </a:p>
        </p:txBody>
      </p:sp>
    </p:spTree>
    <p:extLst>
      <p:ext uri="{BB962C8B-B14F-4D97-AF65-F5344CB8AC3E}">
        <p14:creationId xmlns:p14="http://schemas.microsoft.com/office/powerpoint/2010/main" val="408763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Let’s</a:t>
            </a:r>
            <a:r>
              <a:rPr lang="fr-BE" dirty="0" smtClean="0"/>
              <a:t> </a:t>
            </a:r>
            <a:r>
              <a:rPr lang="fr-BE" dirty="0" err="1" smtClean="0"/>
              <a:t>now</a:t>
            </a:r>
            <a:r>
              <a:rPr lang="fr-BE" dirty="0" smtClean="0"/>
              <a:t> </a:t>
            </a:r>
            <a:r>
              <a:rPr lang="fr-BE" dirty="0" err="1" smtClean="0"/>
              <a:t>take</a:t>
            </a:r>
            <a:r>
              <a:rPr lang="fr-BE" baseline="0" dirty="0" smtClean="0"/>
              <a:t> a look at the data </a:t>
            </a:r>
            <a:r>
              <a:rPr lang="fr-BE" baseline="0" dirty="0" err="1" smtClean="0"/>
              <a:t>we</a:t>
            </a:r>
            <a:r>
              <a:rPr lang="fr-BE" baseline="0" dirty="0" smtClean="0"/>
              <a:t> have </a:t>
            </a:r>
            <a:r>
              <a:rPr lang="fr-BE" baseline="0" dirty="0" err="1" smtClean="0"/>
              <a:t>gathered</a:t>
            </a:r>
            <a:r>
              <a:rPr lang="fr-BE" baseline="0" dirty="0" smtClean="0"/>
              <a:t>. This one </a:t>
            </a:r>
            <a:r>
              <a:rPr lang="fr-BE" baseline="0" dirty="0" err="1" smtClean="0"/>
              <a:t>is</a:t>
            </a:r>
            <a:r>
              <a:rPr lang="fr-BE" baseline="0" dirty="0" smtClean="0"/>
              <a:t> about the </a:t>
            </a:r>
            <a:r>
              <a:rPr lang="fr-BE" baseline="0" dirty="0" err="1" smtClean="0"/>
              <a:t>number</a:t>
            </a:r>
            <a:r>
              <a:rPr lang="fr-BE" baseline="0" dirty="0" smtClean="0"/>
              <a:t> of people </a:t>
            </a:r>
            <a:r>
              <a:rPr lang="fr-BE" baseline="0" dirty="0" err="1" smtClean="0"/>
              <a:t>that</a:t>
            </a:r>
            <a:r>
              <a:rPr lang="fr-BE" baseline="0" dirty="0" smtClean="0"/>
              <a:t> have been </a:t>
            </a:r>
            <a:r>
              <a:rPr lang="fr-BE" baseline="0" dirty="0" err="1" smtClean="0"/>
              <a:t>welcomed</a:t>
            </a:r>
            <a:r>
              <a:rPr lang="fr-BE" baseline="0" dirty="0" smtClean="0"/>
              <a:t> at the Relax Zone over a </a:t>
            </a:r>
            <a:r>
              <a:rPr lang="fr-BE" baseline="0" dirty="0" err="1" smtClean="0"/>
              <a:t>period</a:t>
            </a:r>
            <a:r>
              <a:rPr lang="fr-BE" baseline="0" dirty="0" smtClean="0"/>
              <a:t> of 5 </a:t>
            </a:r>
            <a:r>
              <a:rPr lang="fr-BE" baseline="0" dirty="0" err="1" smtClean="0"/>
              <a:t>years</a:t>
            </a:r>
            <a:r>
              <a:rPr lang="fr-BE" baseline="0" dirty="0" smtClean="0"/>
              <a:t>. </a:t>
            </a:r>
            <a:r>
              <a:rPr lang="fr-BE" dirty="0" smtClean="0"/>
              <a:t>Rentrons </a:t>
            </a:r>
            <a:r>
              <a:rPr lang="fr-BE" dirty="0" smtClean="0"/>
              <a:t>maintenant un peu dans les analyses de données. </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14</a:t>
            </a:fld>
            <a:endParaRPr lang="fr-BE"/>
          </a:p>
        </p:txBody>
      </p:sp>
    </p:spTree>
    <p:extLst>
      <p:ext uri="{BB962C8B-B14F-4D97-AF65-F5344CB8AC3E}">
        <p14:creationId xmlns:p14="http://schemas.microsoft.com/office/powerpoint/2010/main" val="169000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Whenever a person is welcomed in the Relax Zone, volunteers fill out a data sheet. This allows us to collect a series of information,</a:t>
            </a:r>
            <a:r>
              <a:rPr lang="en-US" baseline="0" dirty="0" smtClean="0"/>
              <a:t> such</a:t>
            </a:r>
            <a:r>
              <a:rPr lang="en-US" dirty="0" smtClean="0"/>
              <a:t> as for example where people come from. It can be seen in the pie chart that the majority of those who are welcomed are sent to us from the Red Cross. In second position, it is the people themselves who come to find us. In third place are their friends who suspect a problem probably</a:t>
            </a:r>
            <a:r>
              <a:rPr lang="en-US" baseline="0" dirty="0" smtClean="0"/>
              <a:t> </a:t>
            </a:r>
            <a:r>
              <a:rPr lang="en-US" dirty="0" smtClean="0"/>
              <a:t>linked to consumption. These different representations show us that the project is known by the different stakeholders of the festival. In order to make the Relax Zone known,</a:t>
            </a:r>
            <a:r>
              <a:rPr lang="en-US" baseline="0" dirty="0" smtClean="0"/>
              <a:t> </a:t>
            </a:r>
            <a:r>
              <a:rPr lang="en-US" dirty="0" smtClean="0"/>
              <a:t>we distribute flyers (at entrances, car parks, ..) explanatory of the Relax Zone and where it is situated on the site. For three years the festival has borne the printing costs of the flyers.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15</a:t>
            </a:fld>
            <a:endParaRPr lang="fr-BE"/>
          </a:p>
        </p:txBody>
      </p:sp>
    </p:spTree>
    <p:extLst>
      <p:ext uri="{BB962C8B-B14F-4D97-AF65-F5344CB8AC3E}">
        <p14:creationId xmlns:p14="http://schemas.microsoft.com/office/powerpoint/2010/main" val="254966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As </a:t>
            </a:r>
            <a:r>
              <a:rPr lang="fr-BE" dirty="0" err="1" smtClean="0"/>
              <a:t>can</a:t>
            </a:r>
            <a:r>
              <a:rPr lang="fr-BE" dirty="0" smtClean="0"/>
              <a:t> </a:t>
            </a:r>
            <a:r>
              <a:rPr lang="fr-BE" dirty="0" err="1" smtClean="0"/>
              <a:t>be</a:t>
            </a:r>
            <a:r>
              <a:rPr lang="fr-BE" dirty="0" smtClean="0"/>
              <a:t> </a:t>
            </a:r>
            <a:r>
              <a:rPr lang="fr-BE" dirty="0" err="1" smtClean="0"/>
              <a:t>seen</a:t>
            </a:r>
            <a:r>
              <a:rPr lang="fr-BE" dirty="0" smtClean="0"/>
              <a:t> on the chart, over 20s</a:t>
            </a:r>
            <a:r>
              <a:rPr lang="fr-BE" baseline="0" dirty="0" smtClean="0"/>
              <a:t> </a:t>
            </a:r>
            <a:r>
              <a:rPr lang="fr-BE" baseline="0" dirty="0" err="1" smtClean="0"/>
              <a:t>make</a:t>
            </a:r>
            <a:r>
              <a:rPr lang="fr-BE" baseline="0" dirty="0" smtClean="0"/>
              <a:t> out the </a:t>
            </a:r>
            <a:r>
              <a:rPr lang="fr-BE" baseline="0" dirty="0" err="1" smtClean="0"/>
              <a:t>majority</a:t>
            </a:r>
            <a:r>
              <a:rPr lang="fr-BE" dirty="0" smtClean="0"/>
              <a:t> </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16</a:t>
            </a:fld>
            <a:endParaRPr lang="fr-BE"/>
          </a:p>
        </p:txBody>
      </p:sp>
    </p:spTree>
    <p:extLst>
      <p:ext uri="{BB962C8B-B14F-4D97-AF65-F5344CB8AC3E}">
        <p14:creationId xmlns:p14="http://schemas.microsoft.com/office/powerpoint/2010/main" val="1922502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 question that comes up often</a:t>
            </a:r>
            <a:r>
              <a:rPr lang="en-US" baseline="0" dirty="0" smtClean="0"/>
              <a:t> at </a:t>
            </a:r>
            <a:r>
              <a:rPr lang="en-US" dirty="0" smtClean="0"/>
              <a:t>the festivals is that of the care of women. We can see that there is more support for men than for women. This can pose the question of consumption and consumption management. Is it the same for men as it is for women? Or, why is there so little support for women? </a:t>
            </a:r>
          </a:p>
          <a:p>
            <a:r>
              <a:rPr lang="en-US" dirty="0" smtClean="0"/>
              <a:t>Over the years w</a:t>
            </a:r>
            <a:r>
              <a:rPr lang="en-US" dirty="0" smtClean="0"/>
              <a:t>e have seen that it is very important that there is a mix of men and women amongst volunteer teams, because without this mix, people are more reluctant to enter the Relax Zone.</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17</a:t>
            </a:fld>
            <a:endParaRPr lang="fr-BE"/>
          </a:p>
        </p:txBody>
      </p:sp>
    </p:spTree>
    <p:extLst>
      <p:ext uri="{BB962C8B-B14F-4D97-AF65-F5344CB8AC3E}">
        <p14:creationId xmlns:p14="http://schemas.microsoft.com/office/powerpoint/2010/main" val="3165498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Whenever</a:t>
            </a:r>
            <a:r>
              <a:rPr lang="fr-BE" dirty="0" smtClean="0"/>
              <a:t> possible and </a:t>
            </a:r>
            <a:r>
              <a:rPr lang="fr-BE" dirty="0" err="1" smtClean="0"/>
              <a:t>when</a:t>
            </a:r>
            <a:r>
              <a:rPr lang="fr-BE" dirty="0" smtClean="0"/>
              <a:t> </a:t>
            </a:r>
            <a:r>
              <a:rPr lang="fr-BE" dirty="0" err="1" smtClean="0"/>
              <a:t>opportunity</a:t>
            </a:r>
            <a:r>
              <a:rPr lang="fr-BE" dirty="0" smtClean="0"/>
              <a:t> arises, </a:t>
            </a:r>
            <a:r>
              <a:rPr lang="fr-BE" dirty="0" err="1" smtClean="0"/>
              <a:t>we</a:t>
            </a:r>
            <a:r>
              <a:rPr lang="fr-BE" dirty="0" smtClean="0"/>
              <a:t> </a:t>
            </a:r>
            <a:r>
              <a:rPr lang="fr-BE" dirty="0" err="1" smtClean="0"/>
              <a:t>enquire</a:t>
            </a:r>
            <a:r>
              <a:rPr lang="fr-BE" baseline="0" dirty="0" smtClean="0"/>
              <a:t> about the </a:t>
            </a:r>
            <a:r>
              <a:rPr lang="fr-BE" baseline="0" dirty="0" err="1" smtClean="0"/>
              <a:t>products</a:t>
            </a:r>
            <a:r>
              <a:rPr lang="fr-BE" baseline="0" dirty="0" smtClean="0"/>
              <a:t> </a:t>
            </a:r>
            <a:r>
              <a:rPr lang="fr-BE" baseline="0" dirty="0" err="1" smtClean="0"/>
              <a:t>consumed</a:t>
            </a:r>
            <a:r>
              <a:rPr lang="fr-BE" baseline="0" dirty="0" smtClean="0"/>
              <a:t> </a:t>
            </a:r>
            <a:r>
              <a:rPr lang="fr-BE" baseline="0" dirty="0" err="1" smtClean="0"/>
              <a:t>during</a:t>
            </a:r>
            <a:r>
              <a:rPr lang="fr-BE" baseline="0" dirty="0" smtClean="0"/>
              <a:t> the festival.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thus</a:t>
            </a:r>
            <a:r>
              <a:rPr lang="fr-BE" baseline="0" dirty="0" smtClean="0"/>
              <a:t> </a:t>
            </a:r>
            <a:r>
              <a:rPr lang="fr-BE" baseline="0" dirty="0" err="1" smtClean="0"/>
              <a:t>conclude</a:t>
            </a:r>
            <a:r>
              <a:rPr lang="fr-BE" baseline="0" dirty="0" smtClean="0"/>
              <a:t> </a:t>
            </a:r>
            <a:r>
              <a:rPr lang="fr-BE" baseline="0" dirty="0" err="1" smtClean="0"/>
              <a:t>from</a:t>
            </a:r>
            <a:r>
              <a:rPr lang="fr-BE" baseline="0" dirty="0" smtClean="0"/>
              <a:t> </a:t>
            </a:r>
            <a:r>
              <a:rPr lang="fr-BE" baseline="0" dirty="0" err="1" smtClean="0"/>
              <a:t>this</a:t>
            </a:r>
            <a:r>
              <a:rPr lang="fr-BE" baseline="0" dirty="0" smtClean="0"/>
              <a:t> data </a:t>
            </a:r>
            <a:r>
              <a:rPr lang="fr-BE" baseline="0" dirty="0" err="1" smtClean="0"/>
              <a:t>that</a:t>
            </a:r>
            <a:r>
              <a:rPr lang="fr-BE" baseline="0" dirty="0" smtClean="0"/>
              <a:t> the main </a:t>
            </a:r>
            <a:r>
              <a:rPr lang="fr-BE" baseline="0" dirty="0" err="1" smtClean="0"/>
              <a:t>products</a:t>
            </a:r>
            <a:r>
              <a:rPr lang="fr-BE" baseline="0" dirty="0" smtClean="0"/>
              <a:t> are: </a:t>
            </a:r>
            <a:r>
              <a:rPr lang="fr-BE" baseline="0" dirty="0" err="1" smtClean="0"/>
              <a:t>alcohol</a:t>
            </a:r>
            <a:r>
              <a:rPr lang="fr-BE" baseline="0" dirty="0" smtClean="0"/>
              <a:t>, XTC, cannabis. An important point has been the </a:t>
            </a:r>
            <a:r>
              <a:rPr lang="fr-BE" baseline="0" dirty="0" err="1" smtClean="0"/>
              <a:t>consumption</a:t>
            </a:r>
            <a:r>
              <a:rPr lang="fr-BE" baseline="0" dirty="0" smtClean="0"/>
              <a:t> of </a:t>
            </a:r>
            <a:r>
              <a:rPr lang="fr-BE" baseline="0" dirty="0" err="1" smtClean="0"/>
              <a:t>research</a:t>
            </a:r>
            <a:r>
              <a:rPr lang="fr-BE" baseline="0" dirty="0" smtClean="0"/>
              <a:t> </a:t>
            </a:r>
            <a:r>
              <a:rPr lang="fr-BE" baseline="0" dirty="0" err="1" smtClean="0"/>
              <a:t>chemicals</a:t>
            </a:r>
            <a:r>
              <a:rPr lang="fr-BE" baseline="0" dirty="0" smtClean="0"/>
              <a:t> in 2012 and 2013, </a:t>
            </a:r>
            <a:r>
              <a:rPr lang="fr-BE" baseline="0" dirty="0" err="1" smtClean="0"/>
              <a:t>that</a:t>
            </a:r>
            <a:r>
              <a:rPr lang="fr-BE" baseline="0" dirty="0" smtClean="0"/>
              <a:t> </a:t>
            </a:r>
            <a:r>
              <a:rPr lang="fr-BE" baseline="0" dirty="0" err="1" smtClean="0"/>
              <a:t>was</a:t>
            </a:r>
            <a:r>
              <a:rPr lang="fr-BE" baseline="0" dirty="0" smtClean="0"/>
              <a:t> close to the one of </a:t>
            </a:r>
            <a:r>
              <a:rPr lang="fr-BE" baseline="0" dirty="0" err="1" smtClean="0"/>
              <a:t>amphetamines</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18</a:t>
            </a:fld>
            <a:endParaRPr lang="fr-BE"/>
          </a:p>
        </p:txBody>
      </p:sp>
    </p:spTree>
    <p:extLst>
      <p:ext uri="{BB962C8B-B14F-4D97-AF65-F5344CB8AC3E}">
        <p14:creationId xmlns:p14="http://schemas.microsoft.com/office/powerpoint/2010/main" val="3102751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Here</a:t>
            </a:r>
            <a:r>
              <a:rPr lang="fr-BE" dirty="0" smtClean="0"/>
              <a:t> are the </a:t>
            </a:r>
            <a:r>
              <a:rPr lang="fr-BE" dirty="0" err="1" smtClean="0"/>
              <a:t>reasons</a:t>
            </a:r>
            <a:r>
              <a:rPr lang="fr-BE" dirty="0" smtClean="0"/>
              <a:t> for </a:t>
            </a:r>
            <a:r>
              <a:rPr lang="fr-BE" dirty="0" err="1" smtClean="0"/>
              <a:t>using</a:t>
            </a:r>
            <a:r>
              <a:rPr lang="fr-BE" dirty="0" smtClean="0"/>
              <a:t> the Relax Zone: the main one </a:t>
            </a:r>
            <a:r>
              <a:rPr lang="fr-BE" dirty="0" err="1" smtClean="0"/>
              <a:t>is</a:t>
            </a:r>
            <a:r>
              <a:rPr lang="fr-BE" dirty="0" smtClean="0"/>
              <a:t> fatigue, </a:t>
            </a:r>
            <a:r>
              <a:rPr lang="fr-BE" dirty="0" err="1" smtClean="0"/>
              <a:t>followed</a:t>
            </a:r>
            <a:r>
              <a:rPr lang="fr-BE" baseline="0" dirty="0" smtClean="0"/>
              <a:t> by feelings of </a:t>
            </a:r>
            <a:r>
              <a:rPr lang="fr-BE" baseline="0" dirty="0" err="1" smtClean="0"/>
              <a:t>anguish</a:t>
            </a:r>
            <a:r>
              <a:rPr lang="fr-BE" baseline="0" dirty="0" smtClean="0"/>
              <a:t> and </a:t>
            </a:r>
            <a:r>
              <a:rPr lang="fr-BE" baseline="0" dirty="0" err="1" smtClean="0"/>
              <a:t>bad</a:t>
            </a:r>
            <a:r>
              <a:rPr lang="fr-BE" baseline="0" dirty="0" smtClean="0"/>
              <a:t> trips. It </a:t>
            </a:r>
            <a:r>
              <a:rPr lang="fr-BE" baseline="0" dirty="0" err="1" smtClean="0"/>
              <a:t>is</a:t>
            </a:r>
            <a:r>
              <a:rPr lang="fr-BE" baseline="0" dirty="0" smtClean="0"/>
              <a:t> </a:t>
            </a:r>
            <a:r>
              <a:rPr lang="fr-BE" baseline="0" dirty="0" err="1" smtClean="0"/>
              <a:t>interesting</a:t>
            </a:r>
            <a:r>
              <a:rPr lang="fr-BE" baseline="0" dirty="0" smtClean="0"/>
              <a:t> to note </a:t>
            </a:r>
            <a:r>
              <a:rPr lang="fr-BE" baseline="0" dirty="0" err="1" smtClean="0"/>
              <a:t>that</a:t>
            </a:r>
            <a:r>
              <a:rPr lang="fr-BE" baseline="0" dirty="0" smtClean="0"/>
              <a:t> fatigue </a:t>
            </a:r>
            <a:r>
              <a:rPr lang="fr-BE" baseline="0" dirty="0" err="1" smtClean="0"/>
              <a:t>is</a:t>
            </a:r>
            <a:r>
              <a:rPr lang="fr-BE" baseline="0" dirty="0" smtClean="0"/>
              <a:t> </a:t>
            </a:r>
            <a:r>
              <a:rPr lang="fr-BE" baseline="0" dirty="0" err="1" smtClean="0"/>
              <a:t>often</a:t>
            </a:r>
            <a:r>
              <a:rPr lang="fr-BE" baseline="0" dirty="0" smtClean="0"/>
              <a:t> </a:t>
            </a:r>
            <a:r>
              <a:rPr lang="fr-BE" baseline="0" dirty="0" err="1" smtClean="0"/>
              <a:t>invoqued</a:t>
            </a:r>
            <a:r>
              <a:rPr lang="fr-BE" baseline="0" dirty="0" smtClean="0"/>
              <a:t> </a:t>
            </a:r>
            <a:r>
              <a:rPr lang="fr-BE" baseline="0" dirty="0" err="1" smtClean="0"/>
              <a:t>because</a:t>
            </a:r>
            <a:r>
              <a:rPr lang="fr-BE" baseline="0" dirty="0" smtClean="0"/>
              <a:t> people are </a:t>
            </a:r>
            <a:r>
              <a:rPr lang="fr-BE" baseline="0" dirty="0" err="1" smtClean="0"/>
              <a:t>afraid</a:t>
            </a:r>
            <a:r>
              <a:rPr lang="fr-BE" baseline="0" dirty="0" smtClean="0"/>
              <a:t> to </a:t>
            </a:r>
            <a:r>
              <a:rPr lang="fr-BE" baseline="0" dirty="0" err="1" smtClean="0"/>
              <a:t>say</a:t>
            </a:r>
            <a:r>
              <a:rPr lang="fr-BE" baseline="0" dirty="0" smtClean="0"/>
              <a:t> </a:t>
            </a:r>
            <a:r>
              <a:rPr lang="fr-BE" baseline="0" dirty="0" err="1" smtClean="0"/>
              <a:t>they</a:t>
            </a:r>
            <a:r>
              <a:rPr lang="fr-BE" baseline="0" dirty="0" smtClean="0"/>
              <a:t> have </a:t>
            </a:r>
            <a:r>
              <a:rPr lang="fr-BE" baseline="0" dirty="0" err="1" smtClean="0"/>
              <a:t>consumed</a:t>
            </a:r>
            <a:r>
              <a:rPr lang="fr-BE" baseline="0" dirty="0" smtClean="0"/>
              <a:t> </a:t>
            </a:r>
            <a:r>
              <a:rPr lang="fr-BE" baseline="0" dirty="0" err="1" smtClean="0"/>
              <a:t>illegal</a:t>
            </a:r>
            <a:r>
              <a:rPr lang="fr-BE" baseline="0" dirty="0" smtClean="0"/>
              <a:t> </a:t>
            </a:r>
            <a:r>
              <a:rPr lang="fr-BE" baseline="0" dirty="0" err="1" smtClean="0"/>
              <a:t>products</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20</a:t>
            </a:fld>
            <a:endParaRPr lang="fr-BE"/>
          </a:p>
        </p:txBody>
      </p:sp>
    </p:spTree>
    <p:extLst>
      <p:ext uri="{BB962C8B-B14F-4D97-AF65-F5344CB8AC3E}">
        <p14:creationId xmlns:p14="http://schemas.microsoft.com/office/powerpoint/2010/main" val="1901843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The pie chart </a:t>
            </a:r>
            <a:r>
              <a:rPr lang="fr-BE" baseline="0" dirty="0" err="1" smtClean="0"/>
              <a:t>indicates</a:t>
            </a:r>
            <a:r>
              <a:rPr lang="fr-BE" baseline="0" dirty="0" smtClean="0"/>
              <a:t> how </a:t>
            </a:r>
            <a:r>
              <a:rPr lang="fr-BE" baseline="0" dirty="0" err="1" smtClean="0"/>
              <a:t>much</a:t>
            </a:r>
            <a:r>
              <a:rPr lang="fr-BE" baseline="0" dirty="0" smtClean="0"/>
              <a:t> time in </a:t>
            </a:r>
            <a:r>
              <a:rPr lang="fr-BE" baseline="0" dirty="0" err="1" smtClean="0"/>
              <a:t>average</a:t>
            </a:r>
            <a:r>
              <a:rPr lang="fr-BE" baseline="0" dirty="0" smtClean="0"/>
              <a:t> people </a:t>
            </a:r>
            <a:r>
              <a:rPr lang="fr-BE" baseline="0" dirty="0" err="1" smtClean="0"/>
              <a:t>stay</a:t>
            </a:r>
            <a:r>
              <a:rPr lang="fr-BE" baseline="0" dirty="0" smtClean="0"/>
              <a:t> at the Relax Zone. The </a:t>
            </a:r>
            <a:r>
              <a:rPr lang="fr-BE" baseline="0" dirty="0" err="1" smtClean="0"/>
              <a:t>majority</a:t>
            </a:r>
            <a:r>
              <a:rPr lang="fr-BE" baseline="0" dirty="0" smtClean="0"/>
              <a:t> </a:t>
            </a:r>
            <a:r>
              <a:rPr lang="fr-BE" baseline="0" dirty="0" err="1" smtClean="0"/>
              <a:t>spend</a:t>
            </a:r>
            <a:r>
              <a:rPr lang="fr-BE" baseline="0" dirty="0" smtClean="0"/>
              <a:t> </a:t>
            </a:r>
            <a:r>
              <a:rPr lang="fr-BE" baseline="0" dirty="0" err="1" smtClean="0"/>
              <a:t>between</a:t>
            </a:r>
            <a:r>
              <a:rPr lang="fr-BE" baseline="0" dirty="0" smtClean="0"/>
              <a:t> one and a </a:t>
            </a:r>
            <a:r>
              <a:rPr lang="fr-BE" baseline="0" dirty="0" err="1" smtClean="0"/>
              <a:t>half</a:t>
            </a:r>
            <a:r>
              <a:rPr lang="fr-BE" baseline="0" dirty="0" smtClean="0"/>
              <a:t> to six </a:t>
            </a:r>
            <a:r>
              <a:rPr lang="fr-BE" baseline="0" dirty="0" err="1" smtClean="0"/>
              <a:t>hours</a:t>
            </a:r>
            <a:r>
              <a:rPr lang="fr-BE" baseline="0" dirty="0" smtClean="0"/>
              <a:t>; and </a:t>
            </a:r>
            <a:r>
              <a:rPr lang="fr-BE" baseline="0" dirty="0" err="1" smtClean="0"/>
              <a:t>only</a:t>
            </a:r>
            <a:r>
              <a:rPr lang="fr-BE" baseline="0" dirty="0" smtClean="0"/>
              <a:t> </a:t>
            </a:r>
            <a:r>
              <a:rPr lang="fr-BE" baseline="0" dirty="0" err="1" smtClean="0"/>
              <a:t>three</a:t>
            </a:r>
            <a:r>
              <a:rPr lang="fr-BE" baseline="0" dirty="0" smtClean="0"/>
              <a:t> percent </a:t>
            </a:r>
            <a:r>
              <a:rPr lang="fr-BE" baseline="0" dirty="0" err="1" smtClean="0"/>
              <a:t>stay</a:t>
            </a:r>
            <a:r>
              <a:rPr lang="fr-BE" baseline="0" dirty="0" smtClean="0"/>
              <a:t> for over 10 </a:t>
            </a:r>
            <a:r>
              <a:rPr lang="fr-BE" baseline="0" dirty="0" err="1" smtClean="0"/>
              <a:t>hours</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22</a:t>
            </a:fld>
            <a:endParaRPr lang="fr-BE"/>
          </a:p>
        </p:txBody>
      </p:sp>
    </p:spTree>
    <p:extLst>
      <p:ext uri="{BB962C8B-B14F-4D97-AF65-F5344CB8AC3E}">
        <p14:creationId xmlns:p14="http://schemas.microsoft.com/office/powerpoint/2010/main" val="385668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This </a:t>
            </a:r>
            <a:r>
              <a:rPr lang="fr-BE" baseline="0" dirty="0" err="1" smtClean="0"/>
              <a:t>year</a:t>
            </a:r>
            <a:r>
              <a:rPr lang="fr-BE" baseline="0" dirty="0" smtClean="0"/>
              <a:t> </a:t>
            </a:r>
            <a:r>
              <a:rPr lang="fr-BE" baseline="0" dirty="0" err="1" smtClean="0"/>
              <a:t>we</a:t>
            </a:r>
            <a:r>
              <a:rPr lang="fr-BE" baseline="0" dirty="0" smtClean="0"/>
              <a:t> </a:t>
            </a:r>
            <a:r>
              <a:rPr lang="fr-BE" baseline="0" dirty="0" err="1" smtClean="0"/>
              <a:t>wished</a:t>
            </a:r>
            <a:r>
              <a:rPr lang="fr-BE" baseline="0" dirty="0" smtClean="0"/>
              <a:t> to know at </a:t>
            </a:r>
            <a:r>
              <a:rPr lang="fr-BE" baseline="0" dirty="0" err="1" smtClean="0"/>
              <a:t>what</a:t>
            </a:r>
            <a:r>
              <a:rPr lang="fr-BE" baseline="0" dirty="0" smtClean="0"/>
              <a:t> time the </a:t>
            </a:r>
            <a:r>
              <a:rPr lang="fr-BE" baseline="0" dirty="0" err="1" smtClean="0"/>
              <a:t>highest</a:t>
            </a:r>
            <a:r>
              <a:rPr lang="fr-BE" baseline="0" dirty="0" smtClean="0"/>
              <a:t> </a:t>
            </a:r>
            <a:r>
              <a:rPr lang="fr-BE" baseline="0" dirty="0" err="1" smtClean="0"/>
              <a:t>number</a:t>
            </a:r>
            <a:r>
              <a:rPr lang="fr-BE" baseline="0" dirty="0" smtClean="0"/>
              <a:t> of people </a:t>
            </a:r>
            <a:r>
              <a:rPr lang="fr-BE" baseline="0" dirty="0" err="1" smtClean="0"/>
              <a:t>stay</a:t>
            </a:r>
            <a:r>
              <a:rPr lang="fr-BE" baseline="0" dirty="0" smtClean="0"/>
              <a:t> at the Relax Zone and </a:t>
            </a:r>
            <a:r>
              <a:rPr lang="fr-BE" baseline="0" dirty="0" err="1" smtClean="0"/>
              <a:t>it</a:t>
            </a:r>
            <a:r>
              <a:rPr lang="fr-BE" baseline="0" dirty="0" smtClean="0"/>
              <a:t> </a:t>
            </a:r>
            <a:r>
              <a:rPr lang="fr-BE" baseline="0" dirty="0" err="1" smtClean="0"/>
              <a:t>appears</a:t>
            </a:r>
            <a:r>
              <a:rPr lang="fr-BE" baseline="0" dirty="0" smtClean="0"/>
              <a:t> to </a:t>
            </a:r>
            <a:r>
              <a:rPr lang="fr-BE" baseline="0" dirty="0" err="1" smtClean="0"/>
              <a:t>be</a:t>
            </a:r>
            <a:r>
              <a:rPr lang="fr-BE" baseline="0" dirty="0" smtClean="0"/>
              <a:t> </a:t>
            </a:r>
            <a:r>
              <a:rPr lang="fr-BE" baseline="0" dirty="0" err="1" smtClean="0"/>
              <a:t>between</a:t>
            </a:r>
            <a:r>
              <a:rPr lang="fr-BE" baseline="0" dirty="0" smtClean="0"/>
              <a:t> 11 in the </a:t>
            </a:r>
            <a:r>
              <a:rPr lang="fr-BE" baseline="0" dirty="0" err="1" smtClean="0"/>
              <a:t>evening</a:t>
            </a:r>
            <a:r>
              <a:rPr lang="fr-BE" baseline="0" dirty="0" smtClean="0"/>
              <a:t> to 5 in the </a:t>
            </a:r>
            <a:r>
              <a:rPr lang="fr-BE" baseline="0" dirty="0" err="1" smtClean="0"/>
              <a:t>morning</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23</a:t>
            </a:fld>
            <a:endParaRPr lang="fr-BE"/>
          </a:p>
        </p:txBody>
      </p:sp>
    </p:spTree>
    <p:extLst>
      <p:ext uri="{BB962C8B-B14F-4D97-AF65-F5344CB8AC3E}">
        <p14:creationId xmlns:p14="http://schemas.microsoft.com/office/powerpoint/2010/main" val="91188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latin typeface="Calibri" panose="020F0502020204030204" pitchFamily="34" charset="0"/>
              </a:rPr>
              <a:t>But </a:t>
            </a:r>
            <a:r>
              <a:rPr lang="fr-BE" dirty="0" err="1" smtClean="0">
                <a:latin typeface="Calibri" panose="020F0502020204030204" pitchFamily="34" charset="0"/>
              </a:rPr>
              <a:t>before</a:t>
            </a:r>
            <a:r>
              <a:rPr lang="fr-BE" dirty="0" smtClean="0">
                <a:latin typeface="Calibri" panose="020F0502020204030204" pitchFamily="34" charset="0"/>
              </a:rPr>
              <a:t> </a:t>
            </a:r>
            <a:r>
              <a:rPr lang="fr-BE" dirty="0" err="1" smtClean="0">
                <a:latin typeface="Calibri" panose="020F0502020204030204" pitchFamily="34" charset="0"/>
              </a:rPr>
              <a:t>going</a:t>
            </a:r>
            <a:r>
              <a:rPr lang="fr-BE" dirty="0" smtClean="0">
                <a:latin typeface="Calibri" panose="020F0502020204030204" pitchFamily="34" charset="0"/>
              </a:rPr>
              <a:t> </a:t>
            </a:r>
            <a:r>
              <a:rPr lang="fr-BE" dirty="0" err="1" smtClean="0">
                <a:latin typeface="Calibri" panose="020F0502020204030204" pitchFamily="34" charset="0"/>
              </a:rPr>
              <a:t>further</a:t>
            </a:r>
            <a:r>
              <a:rPr lang="fr-BE" dirty="0" smtClean="0">
                <a:latin typeface="Calibri" panose="020F0502020204030204" pitchFamily="34" charset="0"/>
              </a:rPr>
              <a:t>, I</a:t>
            </a:r>
            <a:r>
              <a:rPr lang="fr-BE" baseline="0" dirty="0" smtClean="0">
                <a:latin typeface="Calibri" panose="020F0502020204030204" pitchFamily="34" charset="0"/>
              </a:rPr>
              <a:t> </a:t>
            </a:r>
            <a:r>
              <a:rPr lang="fr-BE" baseline="0" dirty="0" err="1" smtClean="0">
                <a:latin typeface="Calibri" panose="020F0502020204030204" pitchFamily="34" charset="0"/>
              </a:rPr>
              <a:t>feel</a:t>
            </a:r>
            <a:r>
              <a:rPr lang="fr-BE" baseline="0" dirty="0" smtClean="0">
                <a:latin typeface="Calibri" panose="020F0502020204030204" pitchFamily="34" charset="0"/>
              </a:rPr>
              <a:t> </a:t>
            </a:r>
            <a:r>
              <a:rPr lang="fr-BE" baseline="0" dirty="0" err="1" smtClean="0">
                <a:latin typeface="Calibri" panose="020F0502020204030204" pitchFamily="34" charset="0"/>
              </a:rPr>
              <a:t>it’s</a:t>
            </a:r>
            <a:r>
              <a:rPr lang="fr-BE" baseline="0" dirty="0" smtClean="0">
                <a:latin typeface="Calibri" panose="020F0502020204030204" pitchFamily="34" charset="0"/>
              </a:rPr>
              <a:t> important to tell </a:t>
            </a:r>
            <a:r>
              <a:rPr lang="fr-BE" baseline="0" dirty="0" err="1" smtClean="0">
                <a:latin typeface="Calibri" panose="020F0502020204030204" pitchFamily="34" charset="0"/>
              </a:rPr>
              <a:t>you</a:t>
            </a:r>
            <a:r>
              <a:rPr lang="fr-BE" baseline="0" dirty="0" smtClean="0">
                <a:latin typeface="Calibri" panose="020F0502020204030204" pitchFamily="34" charset="0"/>
              </a:rPr>
              <a:t> about Modus </a:t>
            </a:r>
            <a:r>
              <a:rPr lang="fr-BE" baseline="0" dirty="0" err="1" smtClean="0">
                <a:latin typeface="Calibri" panose="020F0502020204030204" pitchFamily="34" charset="0"/>
              </a:rPr>
              <a:t>Vivendi’s</a:t>
            </a:r>
            <a:r>
              <a:rPr lang="fr-BE" baseline="0" dirty="0" smtClean="0">
                <a:latin typeface="Calibri" panose="020F0502020204030204" pitchFamily="34" charset="0"/>
              </a:rPr>
              <a:t> </a:t>
            </a:r>
            <a:r>
              <a:rPr lang="fr-BE" baseline="0" dirty="0" err="1" smtClean="0">
                <a:latin typeface="Calibri" panose="020F0502020204030204" pitchFamily="34" charset="0"/>
              </a:rPr>
              <a:t>history</a:t>
            </a:r>
            <a:r>
              <a:rPr lang="fr-BE" baseline="0" dirty="0" smtClean="0">
                <a:latin typeface="Calibri" panose="020F0502020204030204" pitchFamily="34" charset="0"/>
              </a:rPr>
              <a:t> and goals. </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2</a:t>
            </a:fld>
            <a:endParaRPr lang="fr-BE"/>
          </a:p>
        </p:txBody>
      </p:sp>
    </p:spTree>
    <p:extLst>
      <p:ext uri="{BB962C8B-B14F-4D97-AF65-F5344CB8AC3E}">
        <p14:creationId xmlns:p14="http://schemas.microsoft.com/office/powerpoint/2010/main" val="302381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Since</a:t>
            </a:r>
            <a:r>
              <a:rPr lang="fr-BE" dirty="0" smtClean="0"/>
              <a:t> 1993 Modus has </a:t>
            </a:r>
            <a:r>
              <a:rPr lang="fr-BE" dirty="0" err="1" smtClean="0"/>
              <a:t>developed</a:t>
            </a:r>
            <a:r>
              <a:rPr lang="fr-BE" dirty="0" smtClean="0"/>
              <a:t> over 15 </a:t>
            </a:r>
            <a:r>
              <a:rPr lang="fr-BE" dirty="0" err="1" smtClean="0"/>
              <a:t>projects</a:t>
            </a:r>
            <a:r>
              <a:rPr lang="fr-BE" dirty="0" smtClean="0"/>
              <a:t> </a:t>
            </a:r>
            <a:r>
              <a:rPr lang="fr-BE" dirty="0" err="1" smtClean="0"/>
              <a:t>linked</a:t>
            </a:r>
            <a:r>
              <a:rPr lang="fr-BE" dirty="0" smtClean="0"/>
              <a:t> to </a:t>
            </a:r>
            <a:r>
              <a:rPr lang="fr-BE" dirty="0" err="1" smtClean="0"/>
              <a:t>drugs</a:t>
            </a:r>
            <a:r>
              <a:rPr lang="fr-BE" dirty="0" smtClean="0"/>
              <a:t> </a:t>
            </a:r>
            <a:r>
              <a:rPr lang="fr-BE" dirty="0" err="1" smtClean="0"/>
              <a:t>consumption</a:t>
            </a:r>
            <a:r>
              <a:rPr lang="fr-BE" dirty="0" smtClean="0"/>
              <a:t>, </a:t>
            </a:r>
            <a:r>
              <a:rPr lang="fr-BE" dirty="0" err="1" smtClean="0"/>
              <a:t>from</a:t>
            </a:r>
            <a:r>
              <a:rPr lang="fr-BE" dirty="0" smtClean="0"/>
              <a:t> </a:t>
            </a:r>
            <a:r>
              <a:rPr lang="fr-BE" dirty="0" err="1" smtClean="0"/>
              <a:t>access</a:t>
            </a:r>
            <a:r>
              <a:rPr lang="fr-BE" dirty="0" smtClean="0"/>
              <a:t> to </a:t>
            </a:r>
            <a:r>
              <a:rPr lang="fr-BE" dirty="0" err="1" smtClean="0"/>
              <a:t>sterile</a:t>
            </a:r>
            <a:r>
              <a:rPr lang="fr-BE" dirty="0" smtClean="0"/>
              <a:t> </a:t>
            </a:r>
            <a:r>
              <a:rPr lang="fr-BE" dirty="0" err="1" smtClean="0"/>
              <a:t>serynges</a:t>
            </a:r>
            <a:r>
              <a:rPr lang="fr-BE" baseline="0" dirty="0" smtClean="0"/>
              <a:t> </a:t>
            </a:r>
            <a:r>
              <a:rPr lang="fr-BE" dirty="0" smtClean="0"/>
              <a:t>for </a:t>
            </a:r>
            <a:r>
              <a:rPr lang="fr-BE" dirty="0" err="1" smtClean="0"/>
              <a:t>needle</a:t>
            </a:r>
            <a:r>
              <a:rPr lang="fr-BE" dirty="0" smtClean="0"/>
              <a:t> exchange </a:t>
            </a:r>
            <a:r>
              <a:rPr lang="fr-BE" dirty="0" err="1" smtClean="0"/>
              <a:t>counters</a:t>
            </a:r>
            <a:r>
              <a:rPr lang="fr-BE" dirty="0" smtClean="0"/>
              <a:t>, to </a:t>
            </a:r>
            <a:r>
              <a:rPr lang="fr-BE" dirty="0" err="1" smtClean="0"/>
              <a:t>overconsumption</a:t>
            </a:r>
            <a:r>
              <a:rPr lang="fr-BE" dirty="0" smtClean="0"/>
              <a:t> of </a:t>
            </a:r>
            <a:r>
              <a:rPr lang="fr-BE" dirty="0" err="1" smtClean="0"/>
              <a:t>alcohol</a:t>
            </a:r>
            <a:r>
              <a:rPr lang="fr-BE" dirty="0" smtClean="0"/>
              <a:t> </a:t>
            </a:r>
            <a:r>
              <a:rPr lang="fr-BE" dirty="0" err="1" smtClean="0"/>
              <a:t>within</a:t>
            </a:r>
            <a:r>
              <a:rPr lang="fr-BE" dirty="0" smtClean="0"/>
              <a:t> </a:t>
            </a:r>
            <a:r>
              <a:rPr lang="fr-BE" dirty="0" err="1" smtClean="0"/>
              <a:t>students</a:t>
            </a:r>
            <a:r>
              <a:rPr lang="fr-BE" dirty="0" smtClean="0"/>
              <a:t>’ </a:t>
            </a:r>
            <a:r>
              <a:rPr lang="fr-BE" dirty="0" err="1" smtClean="0"/>
              <a:t>circles</a:t>
            </a:r>
            <a:r>
              <a:rPr lang="fr-BE" dirty="0" smtClean="0"/>
              <a:t>,</a:t>
            </a:r>
            <a:r>
              <a:rPr lang="fr-BE" baseline="0" dirty="0" smtClean="0"/>
              <a:t> to festive </a:t>
            </a:r>
            <a:r>
              <a:rPr lang="fr-BE" baseline="0" dirty="0" err="1" smtClean="0"/>
              <a:t>consumptions</a:t>
            </a:r>
            <a:r>
              <a:rPr lang="fr-BE" baseline="0" dirty="0" smtClean="0"/>
              <a:t> by party </a:t>
            </a:r>
            <a:r>
              <a:rPr lang="fr-BE" baseline="0" dirty="0" err="1" smtClean="0"/>
              <a:t>goers</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4</a:t>
            </a:fld>
            <a:endParaRPr lang="fr-BE"/>
          </a:p>
        </p:txBody>
      </p:sp>
    </p:spTree>
    <p:extLst>
      <p:ext uri="{BB962C8B-B14F-4D97-AF65-F5344CB8AC3E}">
        <p14:creationId xmlns:p14="http://schemas.microsoft.com/office/powerpoint/2010/main" val="5890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Projects</a:t>
            </a:r>
            <a:r>
              <a:rPr lang="fr-BE" dirty="0" smtClean="0"/>
              <a:t> are </a:t>
            </a:r>
            <a:r>
              <a:rPr lang="fr-BE" dirty="0" err="1" smtClean="0"/>
              <a:t>grouped</a:t>
            </a:r>
            <a:r>
              <a:rPr lang="fr-BE" dirty="0" smtClean="0"/>
              <a:t> by teams, or front- and back-</a:t>
            </a:r>
            <a:r>
              <a:rPr lang="fr-BE" dirty="0" err="1" smtClean="0"/>
              <a:t>lines</a:t>
            </a:r>
            <a:r>
              <a:rPr lang="fr-BE" dirty="0" smtClean="0"/>
              <a:t>,</a:t>
            </a:r>
            <a:r>
              <a:rPr lang="fr-BE" baseline="0" dirty="0" smtClean="0"/>
              <a:t> i.e. </a:t>
            </a:r>
            <a:r>
              <a:rPr lang="fr-BE" baseline="0" dirty="0" err="1" smtClean="0"/>
              <a:t>Methodology</a:t>
            </a:r>
            <a:r>
              <a:rPr lang="fr-BE" baseline="0" dirty="0" smtClean="0"/>
              <a:t> support team </a:t>
            </a:r>
            <a:r>
              <a:rPr lang="fr-BE" baseline="0" dirty="0" err="1" smtClean="0"/>
              <a:t>is</a:t>
            </a:r>
            <a:r>
              <a:rPr lang="fr-BE" baseline="0" dirty="0" smtClean="0"/>
              <a:t> a back-line team</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5</a:t>
            </a:fld>
            <a:endParaRPr lang="fr-BE"/>
          </a:p>
        </p:txBody>
      </p:sp>
    </p:spTree>
    <p:extLst>
      <p:ext uri="{BB962C8B-B14F-4D97-AF65-F5344CB8AC3E}">
        <p14:creationId xmlns:p14="http://schemas.microsoft.com/office/powerpoint/2010/main" val="362843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The team I </a:t>
            </a:r>
            <a:r>
              <a:rPr lang="fr-BE" dirty="0" err="1" smtClean="0"/>
              <a:t>personaly</a:t>
            </a:r>
            <a:r>
              <a:rPr lang="fr-BE" dirty="0" smtClean="0"/>
              <a:t> </a:t>
            </a:r>
            <a:r>
              <a:rPr lang="fr-BE" dirty="0" err="1" smtClean="0"/>
              <a:t>coordinate</a:t>
            </a:r>
            <a:r>
              <a:rPr lang="fr-BE" dirty="0" smtClean="0"/>
              <a:t> </a:t>
            </a:r>
            <a:r>
              <a:rPr lang="fr-BE" dirty="0" err="1" smtClean="0"/>
              <a:t>is</a:t>
            </a:r>
            <a:r>
              <a:rPr lang="fr-BE" dirty="0" smtClean="0"/>
              <a:t> the front-line</a:t>
            </a:r>
            <a:r>
              <a:rPr lang="fr-BE" baseline="0" dirty="0" smtClean="0"/>
              <a:t> team. It </a:t>
            </a:r>
            <a:r>
              <a:rPr lang="fr-BE" baseline="0" dirty="0" err="1" smtClean="0"/>
              <a:t>gathers</a:t>
            </a:r>
            <a:r>
              <a:rPr lang="fr-BE" baseline="0" dirty="0" smtClean="0"/>
              <a:t> all </a:t>
            </a:r>
            <a:r>
              <a:rPr lang="fr-BE" baseline="0" dirty="0" err="1" smtClean="0"/>
              <a:t>projects</a:t>
            </a:r>
            <a:r>
              <a:rPr lang="fr-BE" baseline="0" dirty="0" smtClean="0"/>
              <a:t> in direct </a:t>
            </a:r>
            <a:r>
              <a:rPr lang="fr-BE" baseline="0" dirty="0" err="1" smtClean="0"/>
              <a:t>touch</a:t>
            </a:r>
            <a:r>
              <a:rPr lang="fr-BE" baseline="0" dirty="0" smtClean="0"/>
              <a:t> </a:t>
            </a:r>
            <a:r>
              <a:rPr lang="fr-BE" baseline="0" dirty="0" err="1" smtClean="0"/>
              <a:t>with</a:t>
            </a:r>
            <a:r>
              <a:rPr lang="fr-BE" baseline="0" dirty="0" smtClean="0"/>
              <a:t> </a:t>
            </a:r>
            <a:r>
              <a:rPr lang="fr-BE" baseline="0" dirty="0" err="1" smtClean="0"/>
              <a:t>consumers</a:t>
            </a:r>
            <a:r>
              <a:rPr lang="fr-BE" baseline="0" dirty="0" smtClean="0"/>
              <a:t> in festive </a:t>
            </a:r>
            <a:r>
              <a:rPr lang="fr-BE" baseline="0" dirty="0" err="1" smtClean="0"/>
              <a:t>environments</a:t>
            </a:r>
            <a:r>
              <a:rPr lang="fr-BE" baseline="0" dirty="0" smtClean="0"/>
              <a:t> (venues, festivals, ..).</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6</a:t>
            </a:fld>
            <a:endParaRPr lang="fr-BE"/>
          </a:p>
        </p:txBody>
      </p:sp>
    </p:spTree>
    <p:extLst>
      <p:ext uri="{BB962C8B-B14F-4D97-AF65-F5344CB8AC3E}">
        <p14:creationId xmlns:p14="http://schemas.microsoft.com/office/powerpoint/2010/main" val="186934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Now</a:t>
            </a:r>
            <a:r>
              <a:rPr lang="fr-BE" dirty="0" smtClean="0"/>
              <a:t> </a:t>
            </a:r>
            <a:r>
              <a:rPr lang="fr-BE" dirty="0" err="1" smtClean="0"/>
              <a:t>that</a:t>
            </a:r>
            <a:r>
              <a:rPr lang="fr-BE" dirty="0" smtClean="0"/>
              <a:t> I have been able to </a:t>
            </a:r>
            <a:r>
              <a:rPr lang="fr-BE" dirty="0" err="1" smtClean="0"/>
              <a:t>explain</a:t>
            </a:r>
            <a:r>
              <a:rPr lang="fr-BE" dirty="0" smtClean="0"/>
              <a:t> Modus Vivendi and </a:t>
            </a:r>
            <a:r>
              <a:rPr lang="fr-BE" dirty="0" err="1" smtClean="0"/>
              <a:t>its</a:t>
            </a:r>
            <a:r>
              <a:rPr lang="fr-BE" dirty="0" smtClean="0"/>
              <a:t> </a:t>
            </a:r>
            <a:r>
              <a:rPr lang="fr-BE" dirty="0" err="1" smtClean="0"/>
              <a:t>various</a:t>
            </a:r>
            <a:r>
              <a:rPr lang="fr-BE" dirty="0" smtClean="0"/>
              <a:t> </a:t>
            </a:r>
            <a:r>
              <a:rPr lang="fr-BE" dirty="0" err="1" smtClean="0"/>
              <a:t>projects</a:t>
            </a:r>
            <a:r>
              <a:rPr lang="fr-BE" dirty="0" smtClean="0"/>
              <a:t>, I </a:t>
            </a:r>
            <a:r>
              <a:rPr lang="fr-BE" dirty="0" err="1" smtClean="0"/>
              <a:t>would</a:t>
            </a:r>
            <a:r>
              <a:rPr lang="fr-BE" dirty="0" smtClean="0"/>
              <a:t> </a:t>
            </a:r>
            <a:r>
              <a:rPr lang="fr-BE" dirty="0" err="1" smtClean="0"/>
              <a:t>like</a:t>
            </a:r>
            <a:r>
              <a:rPr lang="fr-BE" dirty="0" smtClean="0"/>
              <a:t> to come more </a:t>
            </a:r>
            <a:r>
              <a:rPr lang="fr-BE" dirty="0" err="1" smtClean="0"/>
              <a:t>precisely</a:t>
            </a:r>
            <a:r>
              <a:rPr lang="fr-BE" dirty="0" smtClean="0"/>
              <a:t> to the Relax Zone.</a:t>
            </a:r>
            <a:r>
              <a:rPr lang="fr-BE" baseline="0" dirty="0" smtClean="0"/>
              <a:t> </a:t>
            </a:r>
            <a:r>
              <a:rPr lang="fr-BE" baseline="0" dirty="0" err="1" smtClean="0"/>
              <a:t>Here’s</a:t>
            </a:r>
            <a:r>
              <a:rPr lang="fr-BE" dirty="0" smtClean="0"/>
              <a:t> a </a:t>
            </a:r>
            <a:r>
              <a:rPr lang="fr-BE" dirty="0" err="1" smtClean="0"/>
              <a:t>brief</a:t>
            </a:r>
            <a:r>
              <a:rPr lang="fr-BE" dirty="0" smtClean="0"/>
              <a:t> </a:t>
            </a:r>
            <a:r>
              <a:rPr lang="fr-BE" dirty="0" err="1" smtClean="0"/>
              <a:t>definition</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8</a:t>
            </a:fld>
            <a:endParaRPr lang="fr-BE"/>
          </a:p>
        </p:txBody>
      </p:sp>
    </p:spTree>
    <p:extLst>
      <p:ext uri="{BB962C8B-B14F-4D97-AF65-F5344CB8AC3E}">
        <p14:creationId xmlns:p14="http://schemas.microsoft.com/office/powerpoint/2010/main" val="321211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Here</a:t>
            </a:r>
            <a:r>
              <a:rPr lang="fr-BE" baseline="0" dirty="0" smtClean="0"/>
              <a:t> are the main objectives of </a:t>
            </a:r>
            <a:r>
              <a:rPr lang="fr-BE" baseline="0" dirty="0" err="1" smtClean="0"/>
              <a:t>this</a:t>
            </a:r>
            <a:r>
              <a:rPr lang="fr-BE" baseline="0" dirty="0" smtClean="0"/>
              <a:t> </a:t>
            </a:r>
            <a:r>
              <a:rPr lang="fr-BE" baseline="0" dirty="0" err="1" smtClean="0"/>
              <a:t>project</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9</a:t>
            </a:fld>
            <a:endParaRPr lang="fr-BE"/>
          </a:p>
        </p:txBody>
      </p:sp>
    </p:spTree>
    <p:extLst>
      <p:ext uri="{BB962C8B-B14F-4D97-AF65-F5344CB8AC3E}">
        <p14:creationId xmlns:p14="http://schemas.microsoft.com/office/powerpoint/2010/main" val="23199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In festivals or large </a:t>
            </a:r>
            <a:r>
              <a:rPr lang="fr-BE" dirty="0" err="1" smtClean="0"/>
              <a:t>events</a:t>
            </a:r>
            <a:r>
              <a:rPr lang="fr-BE" dirty="0" smtClean="0"/>
              <a:t>, the Relax Zone </a:t>
            </a:r>
            <a:r>
              <a:rPr lang="fr-BE" dirty="0" err="1" smtClean="0"/>
              <a:t>always</a:t>
            </a:r>
            <a:r>
              <a:rPr lang="fr-BE" dirty="0" smtClean="0"/>
              <a:t> </a:t>
            </a:r>
            <a:r>
              <a:rPr lang="fr-BE" dirty="0" err="1" smtClean="0"/>
              <a:t>works</a:t>
            </a:r>
            <a:r>
              <a:rPr lang="fr-BE" dirty="0" smtClean="0"/>
              <a:t> in close collaboration </a:t>
            </a:r>
            <a:r>
              <a:rPr lang="fr-BE" dirty="0" err="1" smtClean="0"/>
              <a:t>with</a:t>
            </a:r>
            <a:r>
              <a:rPr lang="fr-BE" dirty="0" smtClean="0"/>
              <a:t> the </a:t>
            </a:r>
            <a:r>
              <a:rPr lang="fr-BE" dirty="0" err="1" smtClean="0"/>
              <a:t>Red</a:t>
            </a:r>
            <a:r>
              <a:rPr lang="fr-BE" dirty="0" smtClean="0"/>
              <a:t> Cross, and </a:t>
            </a:r>
            <a:r>
              <a:rPr lang="fr-BE" dirty="0" err="1" smtClean="0"/>
              <a:t>is</a:t>
            </a:r>
            <a:r>
              <a:rPr lang="fr-BE" dirty="0" smtClean="0"/>
              <a:t> </a:t>
            </a:r>
            <a:r>
              <a:rPr lang="en-US" dirty="0" smtClean="0"/>
              <a:t>always close to the Red Cross infirmary in order to facilitate care if a health situation becomes more complex</a:t>
            </a:r>
            <a:r>
              <a:rPr lang="en-US" baseline="0" dirty="0" smtClean="0"/>
              <a:t> (</a:t>
            </a:r>
            <a:r>
              <a:rPr lang="fr-BE" dirty="0" err="1" smtClean="0"/>
              <a:t>respiratory</a:t>
            </a:r>
            <a:r>
              <a:rPr lang="fr-BE" dirty="0" smtClean="0"/>
              <a:t> </a:t>
            </a:r>
            <a:r>
              <a:rPr lang="fr-BE" dirty="0" err="1" smtClean="0"/>
              <a:t>depression</a:t>
            </a:r>
            <a:r>
              <a:rPr lang="fr-BE" dirty="0" smtClean="0"/>
              <a:t>, </a:t>
            </a:r>
            <a:r>
              <a:rPr lang="fr-BE" dirty="0" err="1" smtClean="0"/>
              <a:t>tachycardia</a:t>
            </a:r>
            <a:r>
              <a:rPr lang="fr-BE" dirty="0" smtClean="0"/>
              <a:t>, </a:t>
            </a:r>
            <a:r>
              <a:rPr lang="fr-BE" dirty="0" err="1" smtClean="0"/>
              <a:t>cardiac</a:t>
            </a:r>
            <a:r>
              <a:rPr lang="fr-BE" dirty="0" smtClean="0"/>
              <a:t> </a:t>
            </a:r>
            <a:r>
              <a:rPr lang="fr-BE" dirty="0" err="1" smtClean="0"/>
              <a:t>arrhythmias</a:t>
            </a:r>
            <a:r>
              <a:rPr lang="fr-BE" dirty="0" smtClean="0"/>
              <a:t>, ) </a:t>
            </a:r>
            <a:endParaRPr lang="en-US" dirty="0" smtClean="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10</a:t>
            </a:fld>
            <a:endParaRPr lang="fr-BE"/>
          </a:p>
        </p:txBody>
      </p:sp>
    </p:spTree>
    <p:extLst>
      <p:ext uri="{BB962C8B-B14F-4D97-AF65-F5344CB8AC3E}">
        <p14:creationId xmlns:p14="http://schemas.microsoft.com/office/powerpoint/2010/main" val="211848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To </a:t>
            </a:r>
            <a:r>
              <a:rPr lang="fr-BE" dirty="0" err="1" smtClean="0"/>
              <a:t>reach</a:t>
            </a:r>
            <a:r>
              <a:rPr lang="fr-BE" baseline="0" dirty="0" smtClean="0"/>
              <a:t> </a:t>
            </a:r>
            <a:r>
              <a:rPr lang="fr-BE" baseline="0" dirty="0" err="1" smtClean="0"/>
              <a:t>its</a:t>
            </a:r>
            <a:r>
              <a:rPr lang="fr-BE" baseline="0" dirty="0" smtClean="0"/>
              <a:t> objectives, the Relax Zone </a:t>
            </a:r>
            <a:r>
              <a:rPr lang="fr-BE" baseline="0" dirty="0" err="1" smtClean="0"/>
              <a:t>offers</a:t>
            </a:r>
            <a:r>
              <a:rPr lang="fr-BE" baseline="0" dirty="0" smtClean="0"/>
              <a:t> the </a:t>
            </a:r>
            <a:r>
              <a:rPr lang="fr-BE" baseline="0" dirty="0" err="1" smtClean="0"/>
              <a:t>following</a:t>
            </a:r>
            <a:r>
              <a:rPr lang="fr-BE" baseline="0" dirty="0" smtClean="0"/>
              <a:t> </a:t>
            </a:r>
            <a:r>
              <a:rPr lang="fr-BE" baseline="0" dirty="0" err="1" smtClean="0"/>
              <a:t>environment</a:t>
            </a:r>
            <a:r>
              <a:rPr lang="fr-BE" baseline="0" dirty="0" smtClean="0"/>
              <a:t> and services ……. </a:t>
            </a:r>
            <a:r>
              <a:rPr lang="en-US" dirty="0" smtClean="0"/>
              <a:t>In order to welcome and support festival-goers, the Relax zone team can count on the help of volunteers. In</a:t>
            </a:r>
            <a:r>
              <a:rPr lang="en-US" baseline="0" dirty="0" smtClean="0"/>
              <a:t> </a:t>
            </a:r>
            <a:r>
              <a:rPr lang="fr-BE" baseline="0" dirty="0" smtClean="0"/>
              <a:t>2017 the </a:t>
            </a:r>
            <a:r>
              <a:rPr lang="fr-BE" baseline="0" dirty="0" smtClean="0"/>
              <a:t>Relax zone </a:t>
            </a:r>
            <a:r>
              <a:rPr lang="fr-BE" baseline="0" dirty="0" smtClean="0"/>
              <a:t>has </a:t>
            </a:r>
            <a:r>
              <a:rPr lang="fr-BE" baseline="0" dirty="0" err="1" smtClean="0"/>
              <a:t>counted</a:t>
            </a:r>
            <a:r>
              <a:rPr lang="fr-BE" baseline="0" dirty="0" smtClean="0"/>
              <a:t> over 40 </a:t>
            </a:r>
            <a:r>
              <a:rPr lang="fr-BE" baseline="0" dirty="0" err="1" smtClean="0"/>
              <a:t>volunteers</a:t>
            </a:r>
            <a:r>
              <a:rPr lang="fr-BE" baseline="0" dirty="0" smtClean="0"/>
              <a:t>  </a:t>
            </a:r>
            <a:r>
              <a:rPr lang="fr-BE" baseline="0" dirty="0" err="1" smtClean="0"/>
              <a:t>covering</a:t>
            </a:r>
            <a:r>
              <a:rPr lang="fr-BE" baseline="0" dirty="0" smtClean="0"/>
              <a:t> </a:t>
            </a:r>
            <a:r>
              <a:rPr lang="fr-BE" baseline="0" dirty="0" err="1" smtClean="0"/>
              <a:t>two</a:t>
            </a:r>
            <a:r>
              <a:rPr lang="fr-BE" baseline="0" dirty="0" smtClean="0"/>
              <a:t> festivals (Dour and </a:t>
            </a:r>
            <a:r>
              <a:rPr lang="fr-BE" baseline="0" dirty="0" err="1" smtClean="0"/>
              <a:t>Esperanzah</a:t>
            </a:r>
            <a:r>
              <a:rPr lang="fr-BE" baseline="0" dirty="0" smtClean="0"/>
              <a:t>!) </a:t>
            </a:r>
            <a:r>
              <a:rPr lang="fr-BE" baseline="0" dirty="0" err="1" smtClean="0"/>
              <a:t>Volunteers</a:t>
            </a:r>
            <a:r>
              <a:rPr lang="fr-BE" baseline="0" dirty="0" smtClean="0"/>
              <a:t> </a:t>
            </a:r>
            <a:r>
              <a:rPr lang="fr-BE" baseline="0" dirty="0" err="1" smtClean="0"/>
              <a:t>work</a:t>
            </a:r>
            <a:r>
              <a:rPr lang="fr-BE" baseline="0" dirty="0" smtClean="0"/>
              <a:t> on 6-hour shifts on large festivals, 4-hour shifts for </a:t>
            </a:r>
            <a:r>
              <a:rPr lang="fr-BE" baseline="0" dirty="0" err="1" smtClean="0"/>
              <a:t>smaller</a:t>
            </a:r>
            <a:r>
              <a:rPr lang="fr-BE" baseline="0" dirty="0" smtClean="0"/>
              <a:t> </a:t>
            </a:r>
            <a:r>
              <a:rPr lang="fr-BE" baseline="0" dirty="0" err="1" smtClean="0"/>
              <a:t>ones</a:t>
            </a:r>
            <a:r>
              <a:rPr lang="fr-BE" baseline="0" dirty="0" smtClean="0"/>
              <a:t>. </a:t>
            </a:r>
            <a:r>
              <a:rPr lang="fr-BE" baseline="0" dirty="0" err="1" smtClean="0"/>
              <a:t>They</a:t>
            </a:r>
            <a:r>
              <a:rPr lang="fr-BE" baseline="0" dirty="0" smtClean="0"/>
              <a:t> must </a:t>
            </a:r>
            <a:r>
              <a:rPr lang="fr-BE" baseline="0" dirty="0" err="1" smtClean="0"/>
              <a:t>work</a:t>
            </a:r>
            <a:r>
              <a:rPr lang="fr-BE" baseline="0" dirty="0" smtClean="0"/>
              <a:t> minimum 3 shifts in all and in exchange, </a:t>
            </a:r>
            <a:r>
              <a:rPr lang="fr-BE" baseline="0" dirty="0" err="1" smtClean="0"/>
              <a:t>receive</a:t>
            </a:r>
            <a:r>
              <a:rPr lang="fr-BE" baseline="0" dirty="0" smtClean="0"/>
              <a:t> passes for the </a:t>
            </a:r>
            <a:r>
              <a:rPr lang="fr-BE" baseline="0" dirty="0" err="1" smtClean="0"/>
              <a:t>whole</a:t>
            </a:r>
            <a:r>
              <a:rPr lang="fr-BE" baseline="0" dirty="0" smtClean="0"/>
              <a:t> festival, </a:t>
            </a:r>
            <a:r>
              <a:rPr lang="fr-BE" baseline="0" dirty="0" err="1" smtClean="0"/>
              <a:t>food</a:t>
            </a:r>
            <a:r>
              <a:rPr lang="fr-BE" baseline="0" dirty="0" smtClean="0"/>
              <a:t>, camping </a:t>
            </a:r>
            <a:r>
              <a:rPr lang="fr-BE" baseline="0" dirty="0" err="1" smtClean="0"/>
              <a:t>space</a:t>
            </a:r>
            <a:r>
              <a:rPr lang="fr-BE" baseline="0" dirty="0" smtClean="0"/>
              <a:t> and </a:t>
            </a:r>
            <a:r>
              <a:rPr lang="fr-BE" baseline="0" dirty="0" err="1" smtClean="0"/>
              <a:t>great</a:t>
            </a:r>
            <a:r>
              <a:rPr lang="fr-BE" baseline="0" dirty="0" smtClean="0"/>
              <a:t> </a:t>
            </a:r>
            <a:r>
              <a:rPr lang="fr-BE" baseline="0" dirty="0" err="1" smtClean="0"/>
              <a:t>overall</a:t>
            </a:r>
            <a:r>
              <a:rPr lang="fr-BE" baseline="0" dirty="0" smtClean="0"/>
              <a:t> </a:t>
            </a:r>
            <a:r>
              <a:rPr lang="fr-BE" baseline="0" dirty="0" err="1" smtClean="0"/>
              <a:t>atmosphere</a:t>
            </a:r>
            <a:r>
              <a:rPr lang="fr-BE" baseline="0" dirty="0" smtClean="0"/>
              <a:t> </a:t>
            </a:r>
            <a:r>
              <a:rPr lang="fr-BE" baseline="0" dirty="0" err="1" smtClean="0"/>
              <a:t>from</a:t>
            </a:r>
            <a:r>
              <a:rPr lang="fr-BE" baseline="0" dirty="0" smtClean="0"/>
              <a:t> the team.</a:t>
            </a:r>
            <a:endParaRPr lang="fr-BE" dirty="0"/>
          </a:p>
        </p:txBody>
      </p:sp>
      <p:sp>
        <p:nvSpPr>
          <p:cNvPr id="4" name="Espace réservé du numéro de diapositive 3"/>
          <p:cNvSpPr>
            <a:spLocks noGrp="1"/>
          </p:cNvSpPr>
          <p:nvPr>
            <p:ph type="sldNum" sz="quarter" idx="10"/>
          </p:nvPr>
        </p:nvSpPr>
        <p:spPr/>
        <p:txBody>
          <a:bodyPr/>
          <a:lstStyle/>
          <a:p>
            <a:fld id="{26F188C8-E8D7-4EBC-8650-A371731E82F3}" type="slidenum">
              <a:rPr lang="fr-BE" smtClean="0"/>
              <a:t>11</a:t>
            </a:fld>
            <a:endParaRPr lang="fr-BE"/>
          </a:p>
        </p:txBody>
      </p:sp>
    </p:spTree>
    <p:extLst>
      <p:ext uri="{BB962C8B-B14F-4D97-AF65-F5344CB8AC3E}">
        <p14:creationId xmlns:p14="http://schemas.microsoft.com/office/powerpoint/2010/main" val="323048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11/7/2017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11/7/2017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9848" y="1298864"/>
            <a:ext cx="7315200" cy="1652154"/>
          </a:xfrm>
        </p:spPr>
        <p:txBody>
          <a:bodyPr>
            <a:normAutofit/>
          </a:bodyPr>
          <a:lstStyle/>
          <a:p>
            <a:pPr algn="ctr"/>
            <a:r>
              <a:rPr lang="fr-BE" sz="8000" dirty="0"/>
              <a:t>R</a:t>
            </a:r>
            <a:r>
              <a:rPr lang="fr-BE" sz="8000" dirty="0" smtClean="0"/>
              <a:t>elax </a:t>
            </a:r>
            <a:r>
              <a:rPr lang="fr-BE" sz="8000" dirty="0"/>
              <a:t>Zone</a:t>
            </a:r>
          </a:p>
        </p:txBody>
      </p:sp>
      <p:sp>
        <p:nvSpPr>
          <p:cNvPr id="3" name="Sous-titre 2"/>
          <p:cNvSpPr>
            <a:spLocks noGrp="1"/>
          </p:cNvSpPr>
          <p:nvPr>
            <p:ph type="subTitle" idx="1"/>
          </p:nvPr>
        </p:nvSpPr>
        <p:spPr>
          <a:xfrm>
            <a:off x="1069848" y="3740727"/>
            <a:ext cx="7345367" cy="1843919"/>
          </a:xfrm>
        </p:spPr>
        <p:txBody>
          <a:bodyPr>
            <a:normAutofit fontScale="92500"/>
          </a:bodyPr>
          <a:lstStyle/>
          <a:p>
            <a:pPr algn="ctr"/>
            <a:r>
              <a:rPr lang="fr-BE" sz="2800" b="1" dirty="0" smtClean="0"/>
              <a:t>Genesis and </a:t>
            </a:r>
            <a:r>
              <a:rPr lang="fr-BE" sz="2800" b="1" dirty="0" err="1" smtClean="0"/>
              <a:t>foundation</a:t>
            </a:r>
            <a:r>
              <a:rPr lang="fr-BE" sz="2800" b="1" dirty="0" smtClean="0"/>
              <a:t> of a </a:t>
            </a:r>
            <a:r>
              <a:rPr lang="fr-BE" sz="2800" b="1" dirty="0" err="1" smtClean="0"/>
              <a:t>psychomedicosocial</a:t>
            </a:r>
            <a:r>
              <a:rPr lang="fr-BE" sz="2800" b="1" dirty="0" smtClean="0"/>
              <a:t> care </a:t>
            </a:r>
            <a:r>
              <a:rPr lang="fr-BE" sz="2800" b="1" dirty="0" err="1" smtClean="0"/>
              <a:t>project</a:t>
            </a:r>
            <a:r>
              <a:rPr lang="fr-BE" sz="2800" b="1" dirty="0" smtClean="0"/>
              <a:t> in a festive </a:t>
            </a:r>
            <a:r>
              <a:rPr lang="fr-BE" sz="2800" b="1" dirty="0" err="1" smtClean="0"/>
              <a:t>environment</a:t>
            </a:r>
            <a:endParaRPr lang="fr-BE" sz="2800" b="1" dirty="0"/>
          </a:p>
          <a:p>
            <a:pPr algn="ctr"/>
            <a:r>
              <a:rPr lang="fr-BE" sz="2800" b="1" dirty="0"/>
              <a:t>Modus Vivendi asbl- </a:t>
            </a:r>
            <a:r>
              <a:rPr lang="fr-BE" sz="2800" b="1" dirty="0" err="1"/>
              <a:t>Stadt</a:t>
            </a:r>
            <a:r>
              <a:rPr lang="fr-BE" sz="2800" b="1" dirty="0"/>
              <a:t> </a:t>
            </a:r>
            <a:r>
              <a:rPr lang="fr-BE" sz="2800" b="1" dirty="0" err="1"/>
              <a:t>Nacht</a:t>
            </a:r>
            <a:r>
              <a:rPr lang="fr-BE" sz="2800" b="1" dirty="0"/>
              <a:t>- </a:t>
            </a:r>
            <a:r>
              <a:rPr lang="fr-BE" sz="2800" b="1" dirty="0" err="1"/>
              <a:t>Newnet</a:t>
            </a:r>
            <a:r>
              <a:rPr lang="fr-BE" sz="2800" b="1" dirty="0"/>
              <a:t>- Berlin-2017</a:t>
            </a:r>
          </a:p>
          <a:p>
            <a:endParaRPr lang="fr-BE" dirty="0"/>
          </a:p>
        </p:txBody>
      </p:sp>
      <p:pic>
        <p:nvPicPr>
          <p:cNvPr id="4" name="Picture 3"/>
          <p:cNvPicPr/>
          <p:nvPr/>
        </p:nvPicPr>
        <p:blipFill>
          <a:blip r:embed="rId3"/>
          <a:stretch/>
        </p:blipFill>
        <p:spPr>
          <a:xfrm>
            <a:off x="10815000" y="4745569"/>
            <a:ext cx="1377000" cy="1377000"/>
          </a:xfrm>
          <a:prstGeom prst="rect">
            <a:avLst/>
          </a:prstGeom>
          <a:ln w="9360">
            <a:noFill/>
          </a:ln>
        </p:spPr>
      </p:pic>
    </p:spTree>
    <p:extLst>
      <p:ext uri="{BB962C8B-B14F-4D97-AF65-F5344CB8AC3E}">
        <p14:creationId xmlns:p14="http://schemas.microsoft.com/office/powerpoint/2010/main" val="146409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Relax Zone</a:t>
            </a:r>
            <a:br>
              <a:rPr lang="fr-BE" dirty="0"/>
            </a:br>
            <a:r>
              <a:rPr lang="fr-BE" dirty="0" err="1" smtClean="0"/>
              <a:t>targets</a:t>
            </a:r>
            <a:endParaRPr lang="fr-BE" dirty="0"/>
          </a:p>
        </p:txBody>
      </p:sp>
      <p:sp>
        <p:nvSpPr>
          <p:cNvPr id="3" name="Espace réservé du contenu 2"/>
          <p:cNvSpPr>
            <a:spLocks noGrp="1"/>
          </p:cNvSpPr>
          <p:nvPr>
            <p:ph idx="1"/>
          </p:nvPr>
        </p:nvSpPr>
        <p:spPr/>
        <p:txBody>
          <a:bodyPr/>
          <a:lstStyle/>
          <a:p>
            <a:pPr algn="just"/>
            <a:r>
              <a:rPr lang="fr-BE" sz="2800" b="1" dirty="0" err="1"/>
              <a:t>Reduce</a:t>
            </a:r>
            <a:r>
              <a:rPr lang="fr-BE" sz="2800" b="1" dirty="0" smtClean="0"/>
              <a:t> </a:t>
            </a:r>
            <a:r>
              <a:rPr lang="fr-BE" sz="2800" b="1" dirty="0" err="1" smtClean="0"/>
              <a:t>thefts</a:t>
            </a:r>
            <a:r>
              <a:rPr lang="fr-BE" sz="2800" b="1" dirty="0" smtClean="0"/>
              <a:t>, </a:t>
            </a:r>
            <a:r>
              <a:rPr lang="fr-BE" sz="2800" b="1" dirty="0" err="1" smtClean="0"/>
              <a:t>aggressions</a:t>
            </a:r>
            <a:r>
              <a:rPr lang="fr-BE" sz="2800" b="1" dirty="0" smtClean="0"/>
              <a:t>, </a:t>
            </a:r>
            <a:r>
              <a:rPr lang="fr-BE" sz="2800" b="1" dirty="0" err="1" smtClean="0"/>
              <a:t>unprotected</a:t>
            </a:r>
            <a:r>
              <a:rPr lang="fr-BE" sz="2800" b="1" dirty="0" smtClean="0"/>
              <a:t>, and </a:t>
            </a:r>
            <a:r>
              <a:rPr lang="fr-BE" sz="2800" b="1" dirty="0" err="1" smtClean="0"/>
              <a:t>unwanted</a:t>
            </a:r>
            <a:r>
              <a:rPr lang="fr-BE" sz="2800" b="1" dirty="0" smtClean="0"/>
              <a:t> </a:t>
            </a:r>
            <a:r>
              <a:rPr lang="fr-BE" sz="2800" b="1" dirty="0" err="1" smtClean="0"/>
              <a:t>sex</a:t>
            </a:r>
            <a:r>
              <a:rPr lang="fr-BE" sz="2800" b="1" dirty="0" smtClean="0"/>
              <a:t> </a:t>
            </a:r>
            <a:r>
              <a:rPr lang="fr-BE" sz="2800" dirty="0" smtClean="0"/>
              <a:t>for </a:t>
            </a:r>
            <a:r>
              <a:rPr lang="fr-BE" sz="2800" dirty="0"/>
              <a:t>all </a:t>
            </a:r>
            <a:r>
              <a:rPr lang="fr-BE" sz="2800" dirty="0" err="1"/>
              <a:t>those</a:t>
            </a:r>
            <a:r>
              <a:rPr lang="fr-BE" sz="2800" dirty="0"/>
              <a:t> </a:t>
            </a:r>
            <a:r>
              <a:rPr lang="fr-BE" sz="2800" dirty="0" err="1"/>
              <a:t>who</a:t>
            </a:r>
            <a:r>
              <a:rPr lang="fr-BE" sz="2800" dirty="0"/>
              <a:t>, due to </a:t>
            </a:r>
            <a:r>
              <a:rPr lang="fr-BE" sz="2800" dirty="0" err="1"/>
              <a:t>their</a:t>
            </a:r>
            <a:r>
              <a:rPr lang="fr-BE" sz="2800" dirty="0"/>
              <a:t> </a:t>
            </a:r>
            <a:r>
              <a:rPr lang="fr-BE" sz="2800" dirty="0" err="1"/>
              <a:t>consumption</a:t>
            </a:r>
            <a:r>
              <a:rPr lang="fr-BE" sz="2800" dirty="0"/>
              <a:t>, are </a:t>
            </a:r>
            <a:r>
              <a:rPr lang="fr-BE" sz="2800" dirty="0" err="1"/>
              <a:t>less</a:t>
            </a:r>
            <a:r>
              <a:rPr lang="fr-BE" sz="2800" dirty="0"/>
              <a:t> vigilant and/or </a:t>
            </a:r>
            <a:r>
              <a:rPr lang="fr-BE" sz="2800" dirty="0" err="1"/>
              <a:t>underestimate</a:t>
            </a:r>
            <a:r>
              <a:rPr lang="fr-BE" sz="2800" dirty="0"/>
              <a:t> </a:t>
            </a:r>
            <a:r>
              <a:rPr lang="fr-BE" sz="2800" dirty="0" err="1"/>
              <a:t>risks</a:t>
            </a:r>
            <a:r>
              <a:rPr lang="fr-BE" sz="2800" dirty="0"/>
              <a:t>  ;</a:t>
            </a:r>
          </a:p>
          <a:p>
            <a:pPr algn="just"/>
            <a:r>
              <a:rPr lang="en-US" sz="2800" b="1" dirty="0" smtClean="0"/>
              <a:t>Facilitate</a:t>
            </a:r>
            <a:r>
              <a:rPr lang="en-US" sz="2800" dirty="0" smtClean="0"/>
              <a:t> </a:t>
            </a:r>
            <a:r>
              <a:rPr lang="en-US" sz="2800" dirty="0"/>
              <a:t>the work of the Red Cross by taking care of people who have consumed or abused licit or illicit drugs </a:t>
            </a:r>
            <a:r>
              <a:rPr lang="en-US" sz="2800" dirty="0" smtClean="0"/>
              <a:t>but </a:t>
            </a:r>
            <a:r>
              <a:rPr lang="en-US" sz="2800" dirty="0"/>
              <a:t>whose condition </a:t>
            </a:r>
            <a:r>
              <a:rPr lang="en-US" sz="2800" dirty="0" smtClean="0"/>
              <a:t>are </a:t>
            </a:r>
            <a:r>
              <a:rPr lang="en-US" sz="2800" dirty="0"/>
              <a:t>not </a:t>
            </a:r>
            <a:r>
              <a:rPr lang="en-US" sz="2800" dirty="0" smtClean="0"/>
              <a:t>medical emergencies</a:t>
            </a:r>
            <a:r>
              <a:rPr lang="fr-BE" sz="2800" dirty="0"/>
              <a:t> ;</a:t>
            </a:r>
          </a:p>
          <a:p>
            <a:pPr algn="just"/>
            <a:r>
              <a:rPr lang="en-US" sz="2800" dirty="0" smtClean="0"/>
              <a:t>Reduce </a:t>
            </a:r>
            <a:r>
              <a:rPr lang="en-US" sz="2800" dirty="0"/>
              <a:t>the </a:t>
            </a:r>
            <a:r>
              <a:rPr lang="en-US" sz="2800" b="1" dirty="0"/>
              <a:t>abuse of products </a:t>
            </a:r>
            <a:r>
              <a:rPr lang="en-US" sz="2800" dirty="0"/>
              <a:t>that can lead to addiction</a:t>
            </a:r>
            <a:r>
              <a:rPr lang="fr-BE" sz="2800" dirty="0" smtClean="0"/>
              <a:t>.</a:t>
            </a:r>
            <a:endParaRPr lang="fr-BE" sz="2800" dirty="0"/>
          </a:p>
          <a:p>
            <a:endParaRPr lang="fr-BE" dirty="0"/>
          </a:p>
        </p:txBody>
      </p:sp>
    </p:spTree>
    <p:extLst>
      <p:ext uri="{BB962C8B-B14F-4D97-AF65-F5344CB8AC3E}">
        <p14:creationId xmlns:p14="http://schemas.microsoft.com/office/powerpoint/2010/main" val="267387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RZ-</a:t>
            </a:r>
            <a:r>
              <a:rPr lang="fr-BE" dirty="0" err="1" smtClean="0"/>
              <a:t>Practicalities</a:t>
            </a:r>
            <a:endParaRPr lang="fr-BE" dirty="0"/>
          </a:p>
        </p:txBody>
      </p:sp>
      <p:sp>
        <p:nvSpPr>
          <p:cNvPr id="3" name="Espace réservé du contenu 2"/>
          <p:cNvSpPr>
            <a:spLocks noGrp="1"/>
          </p:cNvSpPr>
          <p:nvPr>
            <p:ph sz="half" idx="1"/>
          </p:nvPr>
        </p:nvSpPr>
        <p:spPr/>
        <p:txBody>
          <a:bodyPr>
            <a:normAutofit/>
          </a:bodyPr>
          <a:lstStyle/>
          <a:p>
            <a:r>
              <a:rPr lang="fr-BE" sz="2800" dirty="0" smtClean="0"/>
              <a:t>A </a:t>
            </a:r>
            <a:r>
              <a:rPr lang="fr-BE" sz="2800" dirty="0" err="1" smtClean="0"/>
              <a:t>calm</a:t>
            </a:r>
            <a:r>
              <a:rPr lang="fr-BE" sz="2800" dirty="0" smtClean="0"/>
              <a:t> and </a:t>
            </a:r>
            <a:r>
              <a:rPr lang="fr-BE" sz="2800" dirty="0" err="1" smtClean="0"/>
              <a:t>soothing</a:t>
            </a:r>
            <a:r>
              <a:rPr lang="fr-BE" sz="2800" dirty="0" smtClean="0"/>
              <a:t> </a:t>
            </a:r>
            <a:r>
              <a:rPr lang="fr-BE" sz="2800" dirty="0" err="1" smtClean="0"/>
              <a:t>space</a:t>
            </a:r>
            <a:endParaRPr lang="fr-BE" sz="2800" dirty="0"/>
          </a:p>
          <a:p>
            <a:r>
              <a:rPr lang="fr-BE" sz="2800" dirty="0" smtClean="0"/>
              <a:t>Soft </a:t>
            </a:r>
            <a:r>
              <a:rPr lang="fr-BE" sz="2800" dirty="0" err="1" smtClean="0"/>
              <a:t>lighting</a:t>
            </a:r>
            <a:r>
              <a:rPr lang="fr-BE" sz="2800" dirty="0" smtClean="0"/>
              <a:t> and </a:t>
            </a:r>
            <a:r>
              <a:rPr lang="fr-BE" sz="2800" dirty="0" err="1" smtClean="0"/>
              <a:t>wall</a:t>
            </a:r>
            <a:r>
              <a:rPr lang="fr-BE" sz="2800" dirty="0" smtClean="0"/>
              <a:t> </a:t>
            </a:r>
            <a:r>
              <a:rPr lang="fr-BE" sz="2800" dirty="0" err="1" smtClean="0"/>
              <a:t>decoration</a:t>
            </a:r>
            <a:endParaRPr lang="fr-BE" sz="2800" dirty="0"/>
          </a:p>
          <a:p>
            <a:r>
              <a:rPr lang="fr-BE" sz="2800" dirty="0" err="1" smtClean="0"/>
              <a:t>Beds</a:t>
            </a:r>
            <a:r>
              <a:rPr lang="fr-BE" sz="2800" dirty="0" smtClean="0"/>
              <a:t> made </a:t>
            </a:r>
            <a:r>
              <a:rPr lang="fr-BE" sz="2800" dirty="0" err="1" smtClean="0"/>
              <a:t>available</a:t>
            </a:r>
            <a:r>
              <a:rPr lang="fr-BE" sz="2800" dirty="0" smtClean="0"/>
              <a:t> </a:t>
            </a:r>
            <a:r>
              <a:rPr lang="fr-BE" sz="2800" dirty="0" err="1" smtClean="0"/>
              <a:t>with</a:t>
            </a:r>
            <a:r>
              <a:rPr lang="fr-BE" sz="2800" dirty="0" smtClean="0"/>
              <a:t> </a:t>
            </a:r>
            <a:r>
              <a:rPr lang="fr-BE" sz="2800" dirty="0" err="1" smtClean="0"/>
              <a:t>blankets</a:t>
            </a:r>
            <a:endParaRPr lang="fr-BE" sz="2800" dirty="0"/>
          </a:p>
          <a:p>
            <a:r>
              <a:rPr lang="en-US" sz="2800" dirty="0" smtClean="0"/>
              <a:t>Access </a:t>
            </a:r>
            <a:r>
              <a:rPr lang="en-US" sz="2800" dirty="0"/>
              <a:t>to fruits and biscuits as well as water and hot drinks</a:t>
            </a:r>
            <a:endParaRPr lang="fr-BE" sz="2800" dirty="0"/>
          </a:p>
          <a:p>
            <a:endParaRPr lang="fr-BE" dirty="0"/>
          </a:p>
        </p:txBody>
      </p:sp>
      <p:sp>
        <p:nvSpPr>
          <p:cNvPr id="4" name="Espace réservé du contenu 3"/>
          <p:cNvSpPr>
            <a:spLocks noGrp="1"/>
          </p:cNvSpPr>
          <p:nvPr>
            <p:ph sz="half" idx="2"/>
          </p:nvPr>
        </p:nvSpPr>
        <p:spPr/>
        <p:txBody>
          <a:bodyPr>
            <a:normAutofit/>
          </a:bodyPr>
          <a:lstStyle/>
          <a:p>
            <a:pPr algn="just"/>
            <a:r>
              <a:rPr lang="en-US" sz="2800" dirty="0" smtClean="0"/>
              <a:t>A </a:t>
            </a:r>
            <a:r>
              <a:rPr lang="en-US" sz="2800" dirty="0"/>
              <a:t>team of </a:t>
            </a:r>
            <a:r>
              <a:rPr lang="en-US" sz="2800" dirty="0" smtClean="0"/>
              <a:t>volunteers </a:t>
            </a:r>
            <a:r>
              <a:rPr lang="en-US" sz="2800" dirty="0"/>
              <a:t>composed </a:t>
            </a:r>
            <a:r>
              <a:rPr lang="en-US" sz="2800" dirty="0" smtClean="0"/>
              <a:t>of doctors, nurses, </a:t>
            </a:r>
            <a:r>
              <a:rPr lang="en-US" sz="2800" dirty="0"/>
              <a:t>social workers psychologists ...</a:t>
            </a:r>
            <a:endParaRPr lang="fr-BE" sz="2800" dirty="0" smtClean="0"/>
          </a:p>
          <a:p>
            <a:pPr algn="just"/>
            <a:r>
              <a:rPr lang="fr-BE" sz="2800" dirty="0" smtClean="0"/>
              <a:t>Time slots of 4 or 6 </a:t>
            </a:r>
            <a:r>
              <a:rPr lang="fr-BE" sz="2800" dirty="0" err="1" smtClean="0"/>
              <a:t>hours</a:t>
            </a:r>
            <a:r>
              <a:rPr lang="fr-BE" sz="2800" dirty="0" smtClean="0"/>
              <a:t> at a time</a:t>
            </a:r>
          </a:p>
          <a:p>
            <a:pPr algn="just"/>
            <a:r>
              <a:rPr lang="en-US" sz="2800" dirty="0" smtClean="0"/>
              <a:t>Teams </a:t>
            </a:r>
            <a:r>
              <a:rPr lang="en-US" sz="2800" dirty="0"/>
              <a:t>composed of minimum one medical and one social worker</a:t>
            </a:r>
            <a:endParaRPr lang="fr-BE" sz="2800" dirty="0"/>
          </a:p>
        </p:txBody>
      </p:sp>
    </p:spTree>
    <p:extLst>
      <p:ext uri="{BB962C8B-B14F-4D97-AF65-F5344CB8AC3E}">
        <p14:creationId xmlns:p14="http://schemas.microsoft.com/office/powerpoint/2010/main" val="398745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What is </a:t>
            </a:r>
            <a:r>
              <a:rPr lang="en-GB"/>
              <a:t>Relax </a:t>
            </a:r>
            <a:r>
              <a:rPr lang="en-GB" smtClean="0"/>
              <a:t>Zone</a:t>
            </a:r>
            <a:r>
              <a:rPr lang="en-GB" dirty="0"/>
              <a:t>? </a:t>
            </a:r>
            <a:endParaRPr lang="fr-BE" dirty="0"/>
          </a:p>
        </p:txBody>
      </p:sp>
      <p:sp>
        <p:nvSpPr>
          <p:cNvPr id="3" name="Espace réservé du contenu 2"/>
          <p:cNvSpPr>
            <a:spLocks noGrp="1"/>
          </p:cNvSpPr>
          <p:nvPr>
            <p:ph idx="1"/>
          </p:nvPr>
        </p:nvSpPr>
        <p:spPr>
          <a:xfrm>
            <a:off x="3538762" y="634818"/>
            <a:ext cx="7315200" cy="3377386"/>
          </a:xfrm>
        </p:spPr>
        <p:txBody>
          <a:bodyPr/>
          <a:lstStyle/>
          <a:p>
            <a:pPr algn="just"/>
            <a:r>
              <a:rPr lang="fr-BE" sz="2400" dirty="0" smtClean="0"/>
              <a:t>The </a:t>
            </a:r>
            <a:r>
              <a:rPr lang="fr-BE" sz="2400" dirty="0"/>
              <a:t>first Relax Zone </a:t>
            </a:r>
            <a:r>
              <a:rPr lang="fr-BE" sz="2400" dirty="0" err="1" smtClean="0"/>
              <a:t>took</a:t>
            </a:r>
            <a:r>
              <a:rPr lang="fr-BE" sz="2400" dirty="0" smtClean="0"/>
              <a:t> place in </a:t>
            </a:r>
            <a:r>
              <a:rPr lang="fr-BE" sz="2400" dirty="0"/>
              <a:t>1997 in a large alternative music </a:t>
            </a:r>
            <a:r>
              <a:rPr lang="fr-BE" sz="2400" dirty="0" smtClean="0"/>
              <a:t>festival, </a:t>
            </a:r>
            <a:r>
              <a:rPr lang="fr-BE" sz="2400" dirty="0" err="1" smtClean="0"/>
              <a:t>from</a:t>
            </a:r>
            <a:r>
              <a:rPr lang="fr-BE" sz="2400" dirty="0" smtClean="0"/>
              <a:t> «</a:t>
            </a:r>
            <a:r>
              <a:rPr lang="fr-BE" sz="2400" dirty="0"/>
              <a:t> Bad trip </a:t>
            </a:r>
            <a:r>
              <a:rPr lang="fr-BE" sz="2400" dirty="0" err="1"/>
              <a:t>tent</a:t>
            </a:r>
            <a:r>
              <a:rPr lang="fr-BE" sz="2400" dirty="0"/>
              <a:t> » to « Relax Zone »</a:t>
            </a:r>
          </a:p>
          <a:p>
            <a:pPr algn="just"/>
            <a:r>
              <a:rPr lang="fr-BE" sz="2400" dirty="0" smtClean="0"/>
              <a:t>A </a:t>
            </a:r>
            <a:r>
              <a:rPr lang="fr-BE" sz="2400" dirty="0" err="1"/>
              <a:t>big</a:t>
            </a:r>
            <a:r>
              <a:rPr lang="fr-BE" sz="2400" dirty="0"/>
              <a:t> </a:t>
            </a:r>
            <a:r>
              <a:rPr lang="fr-BE" sz="2400" dirty="0" err="1"/>
              <a:t>tent</a:t>
            </a:r>
            <a:r>
              <a:rPr lang="fr-BE" sz="2400" dirty="0"/>
              <a:t>, camping </a:t>
            </a:r>
            <a:r>
              <a:rPr lang="fr-BE" sz="2400" dirty="0" err="1"/>
              <a:t>beds</a:t>
            </a:r>
            <a:r>
              <a:rPr lang="fr-BE" sz="2400" dirty="0"/>
              <a:t>, </a:t>
            </a:r>
            <a:r>
              <a:rPr lang="fr-BE" sz="2400" dirty="0" err="1"/>
              <a:t>some</a:t>
            </a:r>
            <a:r>
              <a:rPr lang="fr-BE" sz="2400" dirty="0"/>
              <a:t> </a:t>
            </a:r>
            <a:r>
              <a:rPr lang="fr-BE" sz="2400" dirty="0" err="1"/>
              <a:t>tea</a:t>
            </a:r>
            <a:r>
              <a:rPr lang="fr-BE" sz="2400" dirty="0"/>
              <a:t> and… </a:t>
            </a:r>
            <a:r>
              <a:rPr lang="fr-BE" sz="2400" dirty="0" err="1"/>
              <a:t>volunteer</a:t>
            </a:r>
            <a:r>
              <a:rPr lang="fr-BE" sz="2400" dirty="0"/>
              <a:t> social </a:t>
            </a:r>
            <a:r>
              <a:rPr lang="fr-BE" sz="2400" dirty="0" err="1"/>
              <a:t>workers</a:t>
            </a:r>
            <a:r>
              <a:rPr lang="fr-BE" sz="2400" dirty="0"/>
              <a:t>, nurses and </a:t>
            </a:r>
            <a:r>
              <a:rPr lang="fr-BE" sz="2400" dirty="0" err="1"/>
              <a:t>doctors</a:t>
            </a:r>
            <a:r>
              <a:rPr lang="fr-BE" sz="2400" dirty="0"/>
              <a:t> </a:t>
            </a:r>
            <a:r>
              <a:rPr lang="fr-BE" sz="2400" dirty="0" err="1"/>
              <a:t>who</a:t>
            </a:r>
            <a:r>
              <a:rPr lang="fr-BE" sz="2400" dirty="0"/>
              <a:t> all have a </a:t>
            </a:r>
            <a:r>
              <a:rPr lang="fr-BE" sz="2400" dirty="0" err="1"/>
              <a:t>pratice</a:t>
            </a:r>
            <a:r>
              <a:rPr lang="fr-BE" sz="2400" dirty="0"/>
              <a:t> </a:t>
            </a:r>
            <a:r>
              <a:rPr lang="fr-BE" sz="2400" dirty="0" err="1"/>
              <a:t>with</a:t>
            </a:r>
            <a:r>
              <a:rPr lang="fr-BE" sz="2400" dirty="0"/>
              <a:t> </a:t>
            </a:r>
            <a:r>
              <a:rPr lang="fr-BE" sz="2400" dirty="0" err="1"/>
              <a:t>drug</a:t>
            </a:r>
            <a:r>
              <a:rPr lang="fr-BE" sz="2400" dirty="0"/>
              <a:t> </a:t>
            </a:r>
            <a:r>
              <a:rPr lang="fr-BE" sz="2400" dirty="0" err="1"/>
              <a:t>users</a:t>
            </a:r>
            <a:endParaRPr lang="fr-BE" sz="2400" dirty="0"/>
          </a:p>
          <a:p>
            <a:pPr algn="just"/>
            <a:r>
              <a:rPr lang="fr-BE" sz="2400" dirty="0"/>
              <a:t>Open 24hours a </a:t>
            </a:r>
            <a:r>
              <a:rPr lang="fr-BE" sz="2400" dirty="0" err="1"/>
              <a:t>day</a:t>
            </a:r>
            <a:r>
              <a:rPr lang="fr-BE" sz="2400" dirty="0"/>
              <a:t> and </a:t>
            </a:r>
            <a:r>
              <a:rPr lang="fr-BE" sz="2400" dirty="0" err="1" smtClean="0"/>
              <a:t>anonymous</a:t>
            </a:r>
            <a:endParaRPr lang="fr-BE" sz="2400" dirty="0"/>
          </a:p>
          <a:p>
            <a:endParaRPr lang="fr-BE"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850" y="4012204"/>
            <a:ext cx="5548829" cy="3121217"/>
          </a:xfrm>
          <a:prstGeom prst="rect">
            <a:avLst/>
          </a:prstGeom>
        </p:spPr>
      </p:pic>
    </p:spTree>
    <p:extLst>
      <p:ext uri="{BB962C8B-B14F-4D97-AF65-F5344CB8AC3E}">
        <p14:creationId xmlns:p14="http://schemas.microsoft.com/office/powerpoint/2010/main" val="195887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First Goal</a:t>
            </a:r>
          </a:p>
        </p:txBody>
      </p:sp>
      <p:sp>
        <p:nvSpPr>
          <p:cNvPr id="3" name="Espace réservé du contenu 2"/>
          <p:cNvSpPr>
            <a:spLocks noGrp="1"/>
          </p:cNvSpPr>
          <p:nvPr>
            <p:ph idx="1"/>
          </p:nvPr>
        </p:nvSpPr>
        <p:spPr>
          <a:xfrm>
            <a:off x="3869268" y="864108"/>
            <a:ext cx="7315200" cy="2258233"/>
          </a:xfrm>
        </p:spPr>
        <p:txBody>
          <a:bodyPr/>
          <a:lstStyle/>
          <a:p>
            <a:pPr>
              <a:buFont typeface="Wingdings" panose="05000000000000000000" pitchFamily="2" charset="2"/>
              <a:buChar char="v"/>
            </a:pPr>
            <a:r>
              <a:rPr lang="en-GB" sz="2400" dirty="0"/>
              <a:t>reception and support for people experiencing a bad trip and</a:t>
            </a:r>
            <a:r>
              <a:rPr lang="en-GB" sz="2400" dirty="0" smtClean="0"/>
              <a:t>,</a:t>
            </a:r>
          </a:p>
          <a:p>
            <a:pPr marL="0" indent="0">
              <a:buNone/>
            </a:pPr>
            <a:endParaRPr lang="en-GB" sz="2400" dirty="0"/>
          </a:p>
          <a:p>
            <a:pPr>
              <a:buFont typeface="Wingdings" panose="05000000000000000000" pitchFamily="2" charset="2"/>
              <a:buChar char="v"/>
            </a:pPr>
            <a:r>
              <a:rPr lang="en-GB" sz="2400" dirty="0"/>
              <a:t>avoiding, when possible, a traumatic hospitalization.</a:t>
            </a:r>
            <a:endParaRPr lang="fr-BE" sz="2400" dirty="0"/>
          </a:p>
          <a:p>
            <a:endParaRPr lang="fr-BE" dirty="0"/>
          </a:p>
        </p:txBody>
      </p:sp>
      <p:pic>
        <p:nvPicPr>
          <p:cNvPr id="1026" name="mcntImag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75" y="2600605"/>
            <a:ext cx="3371385" cy="450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46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People </a:t>
            </a:r>
            <a:r>
              <a:rPr lang="fr-BE" dirty="0" err="1" smtClean="0"/>
              <a:t>welcomed</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161008375"/>
              </p:ext>
            </p:extLst>
          </p:nvPr>
        </p:nvGraphicFramePr>
        <p:xfrm>
          <a:off x="3868737" y="863600"/>
          <a:ext cx="7500669" cy="5261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12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Orientation</a:t>
            </a:r>
            <a:endParaRPr lang="fr-BE" dirty="0"/>
          </a:p>
        </p:txBody>
      </p:sp>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50" y="900246"/>
            <a:ext cx="7303770" cy="5048363"/>
          </a:xfrm>
          <a:prstGeom prst="rect">
            <a:avLst/>
          </a:prstGeom>
          <a:noFill/>
        </p:spPr>
      </p:pic>
    </p:spTree>
    <p:extLst>
      <p:ext uri="{BB962C8B-B14F-4D97-AF65-F5344CB8AC3E}">
        <p14:creationId xmlns:p14="http://schemas.microsoft.com/office/powerpoint/2010/main" val="78835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err="1" smtClean="0"/>
              <a:t>Average</a:t>
            </a:r>
            <a:r>
              <a:rPr lang="fr-BE" dirty="0" smtClean="0"/>
              <a:t> </a:t>
            </a:r>
            <a:r>
              <a:rPr lang="fr-BE" dirty="0" err="1" smtClean="0"/>
              <a:t>age</a:t>
            </a:r>
            <a:endParaRPr lang="fr-BE" dirty="0"/>
          </a:p>
        </p:txBody>
      </p:sp>
      <p:pic>
        <p:nvPicPr>
          <p:cNvPr id="4" name="Espace réservé du contenu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29100" y="685800"/>
            <a:ext cx="7029450" cy="5303520"/>
          </a:xfrm>
          <a:prstGeom prst="rect">
            <a:avLst/>
          </a:prstGeom>
          <a:noFill/>
        </p:spPr>
      </p:pic>
    </p:spTree>
    <p:extLst>
      <p:ext uri="{BB962C8B-B14F-4D97-AF65-F5344CB8AC3E}">
        <p14:creationId xmlns:p14="http://schemas.microsoft.com/office/powerpoint/2010/main" val="89789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Male/</a:t>
            </a:r>
            <a:r>
              <a:rPr lang="fr-BE" dirty="0" err="1" smtClean="0"/>
              <a:t>female</a:t>
            </a:r>
            <a:r>
              <a:rPr lang="fr-BE" dirty="0" smtClean="0"/>
              <a:t> </a:t>
            </a:r>
            <a:r>
              <a:rPr lang="fr-BE" dirty="0" err="1" smtClean="0"/>
              <a:t>percentage</a:t>
            </a:r>
            <a:endParaRPr lang="fr-BE" dirty="0"/>
          </a:p>
        </p:txBody>
      </p:sp>
      <p:pic>
        <p:nvPicPr>
          <p:cNvPr id="4" name="Espace réservé du contenu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42928" y="820738"/>
            <a:ext cx="7849962" cy="5122862"/>
          </a:xfrm>
          <a:prstGeom prst="rect">
            <a:avLst/>
          </a:prstGeom>
          <a:noFill/>
        </p:spPr>
      </p:pic>
    </p:spTree>
    <p:extLst>
      <p:ext uri="{BB962C8B-B14F-4D97-AF65-F5344CB8AC3E}">
        <p14:creationId xmlns:p14="http://schemas.microsoft.com/office/powerpoint/2010/main" val="340493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err="1" smtClean="0"/>
              <a:t>Products</a:t>
            </a:r>
            <a:r>
              <a:rPr lang="fr-BE" dirty="0" smtClean="0"/>
              <a:t> </a:t>
            </a:r>
            <a:r>
              <a:rPr lang="fr-BE" dirty="0" err="1" smtClean="0"/>
              <a:t>consumption</a:t>
            </a:r>
            <a:r>
              <a:rPr lang="fr-BE" dirty="0" smtClean="0"/>
              <a:t> </a:t>
            </a:r>
            <a:endParaRPr lang="fr-BE"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19442092"/>
              </p:ext>
            </p:extLst>
          </p:nvPr>
        </p:nvGraphicFramePr>
        <p:xfrm>
          <a:off x="3593691" y="773058"/>
          <a:ext cx="8053478" cy="5341994"/>
        </p:xfrm>
        <a:graphic>
          <a:graphicData uri="http://schemas.openxmlformats.org/drawingml/2006/table">
            <a:tbl>
              <a:tblPr firstRow="1" firstCol="1" bandRow="1">
                <a:tableStyleId>{5C22544A-7EE6-4342-B048-85BDC9FD1C3A}</a:tableStyleId>
              </a:tblPr>
              <a:tblGrid>
                <a:gridCol w="2555889"/>
                <a:gridCol w="822027"/>
                <a:gridCol w="764292"/>
                <a:gridCol w="804614"/>
                <a:gridCol w="764292"/>
                <a:gridCol w="804614"/>
                <a:gridCol w="768875"/>
                <a:gridCol w="768875"/>
              </a:tblGrid>
              <a:tr h="942704">
                <a:tc>
                  <a:txBody>
                    <a:bodyPr/>
                    <a:lstStyle/>
                    <a:p>
                      <a:pPr algn="just">
                        <a:lnSpc>
                          <a:spcPct val="115000"/>
                        </a:lnSpc>
                        <a:spcBef>
                          <a:spcPts val="500"/>
                        </a:spcBef>
                        <a:spcAft>
                          <a:spcPts val="0"/>
                        </a:spcAft>
                      </a:pPr>
                      <a:r>
                        <a:rPr lang="fr-BE" sz="1100" dirty="0">
                          <a:effectLst/>
                        </a:rPr>
                        <a:t> </a:t>
                      </a:r>
                      <a:endParaRPr lang="fr-BE"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 % 2010</a:t>
                      </a:r>
                      <a:br>
                        <a:rPr lang="fr-BE" sz="1400" dirty="0">
                          <a:effectLst/>
                        </a:rPr>
                      </a:br>
                      <a:r>
                        <a:rPr lang="fr-BE" sz="1400" dirty="0">
                          <a:effectLst/>
                        </a:rPr>
                        <a:t>(n=97)</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 2011</a:t>
                      </a:r>
                      <a:br>
                        <a:rPr lang="fr-BE" sz="1400" dirty="0">
                          <a:effectLst/>
                        </a:rPr>
                      </a:br>
                      <a:r>
                        <a:rPr lang="fr-BE" sz="1400" dirty="0">
                          <a:effectLst/>
                        </a:rPr>
                        <a:t>(n=178)</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 2012</a:t>
                      </a:r>
                      <a:br>
                        <a:rPr lang="fr-BE" sz="1400">
                          <a:effectLst/>
                        </a:rPr>
                      </a:br>
                      <a:r>
                        <a:rPr lang="fr-BE" sz="1400">
                          <a:effectLst/>
                        </a:rPr>
                        <a:t>(n=153)</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 2013</a:t>
                      </a:r>
                      <a:br>
                        <a:rPr lang="fr-BE" sz="1400">
                          <a:effectLst/>
                        </a:rPr>
                      </a:br>
                      <a:r>
                        <a:rPr lang="fr-BE" sz="1400">
                          <a:effectLst/>
                        </a:rPr>
                        <a:t>(n=167)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 2014</a:t>
                      </a:r>
                      <a:br>
                        <a:rPr lang="fr-BE" sz="1400">
                          <a:effectLst/>
                        </a:rPr>
                      </a:br>
                      <a:r>
                        <a:rPr lang="fr-BE" sz="1400">
                          <a:effectLst/>
                        </a:rPr>
                        <a:t>(n=248)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 2015</a:t>
                      </a:r>
                      <a:br>
                        <a:rPr lang="fr-BE" sz="1400" dirty="0">
                          <a:effectLst/>
                        </a:rPr>
                      </a:br>
                      <a:r>
                        <a:rPr lang="fr-BE" sz="1400" dirty="0">
                          <a:effectLst/>
                        </a:rPr>
                        <a:t>(n=162)</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dirty="0">
                          <a:effectLst/>
                        </a:rPr>
                        <a:t>% 2016</a:t>
                      </a:r>
                      <a:br>
                        <a:rPr lang="fr-BE" sz="1400" dirty="0">
                          <a:effectLst/>
                        </a:rPr>
                      </a:br>
                      <a:r>
                        <a:rPr lang="fr-BE" sz="1400" dirty="0">
                          <a:effectLst/>
                        </a:rPr>
                        <a:t>(n=206)</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tc>
              </a:tr>
              <a:tr h="314235">
                <a:tc>
                  <a:txBody>
                    <a:bodyPr/>
                    <a:lstStyle/>
                    <a:p>
                      <a:pPr algn="just">
                        <a:lnSpc>
                          <a:spcPct val="115000"/>
                        </a:lnSpc>
                        <a:spcBef>
                          <a:spcPts val="500"/>
                        </a:spcBef>
                        <a:spcAft>
                          <a:spcPts val="0"/>
                        </a:spcAft>
                      </a:pPr>
                      <a:r>
                        <a:rPr lang="fr-BE" sz="1400">
                          <a:effectLst/>
                        </a:rPr>
                        <a:t>Alcool</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75,3</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77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66,7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60,5</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69,4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50,0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62,1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a:effectLst/>
                        </a:rPr>
                        <a:t>XTC</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23,7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19,7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29,4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39,5</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37,5</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38,3</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41,3</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dirty="0">
                          <a:effectLst/>
                        </a:rPr>
                        <a:t>Cannabis</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34,0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16,9</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28,1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28,1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27,8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19,1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19,4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a:effectLst/>
                        </a:rPr>
                        <a:t>LSD</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7,2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10,7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11,8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10,8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4,8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11,1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9,2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a:effectLst/>
                        </a:rPr>
                        <a:t>Amphétamines</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10,3</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13,7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10,2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7,7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8,0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4,9</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a:effectLst/>
                        </a:rPr>
                        <a:t>Cocaïne</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5,2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5</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7,8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5,2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6,8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dirty="0">
                          <a:effectLst/>
                        </a:rPr>
                        <a:t>6,8</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628470">
                <a:tc>
                  <a:txBody>
                    <a:bodyPr/>
                    <a:lstStyle/>
                    <a:p>
                      <a:pPr algn="just">
                        <a:lnSpc>
                          <a:spcPct val="115000"/>
                        </a:lnSpc>
                        <a:spcBef>
                          <a:spcPts val="500"/>
                        </a:spcBef>
                        <a:spcAft>
                          <a:spcPts val="0"/>
                        </a:spcAft>
                      </a:pPr>
                      <a:r>
                        <a:rPr lang="fr-BE" sz="1400" dirty="0">
                          <a:effectLst/>
                        </a:rPr>
                        <a:t>Autres (RC, ne sait pas, mélanges de produits…)</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9,8</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10,8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4,4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6,2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6,3</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a:effectLst/>
                        </a:rPr>
                        <a:t>Kétamine</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8,5</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3,6</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2,8</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5,6</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9,7</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628470">
                <a:tc>
                  <a:txBody>
                    <a:bodyPr/>
                    <a:lstStyle/>
                    <a:p>
                      <a:pPr algn="just">
                        <a:lnSpc>
                          <a:spcPct val="115000"/>
                        </a:lnSpc>
                        <a:spcBef>
                          <a:spcPts val="500"/>
                        </a:spcBef>
                        <a:spcAft>
                          <a:spcPts val="0"/>
                        </a:spcAft>
                      </a:pPr>
                      <a:r>
                        <a:rPr lang="fr-BE" sz="1400">
                          <a:effectLst/>
                        </a:rPr>
                        <a:t>Champignons hallucinogènes</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3,1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3</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2,6</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1,2</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2,4</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1,2</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a:effectLst/>
                        </a:rPr>
                        <a:t>2,4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a:effectLst/>
                        </a:rPr>
                        <a:t>Benzodiazépines</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8,5</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1,2</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dirty="0">
                          <a:effectLst/>
                        </a:rPr>
                        <a:t>0,0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dirty="0">
                          <a:effectLst/>
                        </a:rPr>
                        <a:t>GHB</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1,2</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0,4</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dirty="0">
                          <a:effectLst/>
                        </a:rPr>
                        <a:t>0,5</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r h="314235">
                <a:tc>
                  <a:txBody>
                    <a:bodyPr/>
                    <a:lstStyle/>
                    <a:p>
                      <a:pPr algn="just">
                        <a:lnSpc>
                          <a:spcPct val="115000"/>
                        </a:lnSpc>
                        <a:spcBef>
                          <a:spcPts val="500"/>
                        </a:spcBef>
                        <a:spcAft>
                          <a:spcPts val="0"/>
                        </a:spcAft>
                      </a:pPr>
                      <a:r>
                        <a:rPr lang="fr-BE" sz="1400" dirty="0">
                          <a:effectLst/>
                        </a:rPr>
                        <a:t>Héroïne</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0,0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dirty="0">
                          <a:effectLst/>
                        </a:rPr>
                        <a:t>0,0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Bef>
                          <a:spcPts val="500"/>
                        </a:spcBef>
                        <a:spcAft>
                          <a:spcPts val="0"/>
                        </a:spcAft>
                      </a:pPr>
                      <a:r>
                        <a:rPr lang="fr-BE" sz="1400">
                          <a:effectLst/>
                        </a:rPr>
                        <a:t>0</a:t>
                      </a:r>
                      <a:endParaRPr lang="fr-BE" sz="140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Bef>
                          <a:spcPts val="500"/>
                        </a:spcBef>
                        <a:spcAft>
                          <a:spcPts val="0"/>
                        </a:spcAft>
                      </a:pPr>
                      <a:r>
                        <a:rPr lang="fr-BE" sz="1400" dirty="0">
                          <a:effectLst/>
                        </a:rPr>
                        <a:t>0,0</a:t>
                      </a:r>
                      <a:endParaRPr lang="fr-BE"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50499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err="1"/>
              <a:t>We</a:t>
            </a:r>
            <a:r>
              <a:rPr lang="fr-BE" dirty="0"/>
              <a:t> </a:t>
            </a:r>
            <a:r>
              <a:rPr lang="fr-BE" dirty="0" err="1"/>
              <a:t>can</a:t>
            </a:r>
            <a:r>
              <a:rPr lang="fr-BE" dirty="0"/>
              <a:t> </a:t>
            </a:r>
            <a:r>
              <a:rPr lang="fr-BE" dirty="0" err="1"/>
              <a:t>make</a:t>
            </a:r>
            <a:r>
              <a:rPr lang="fr-BE" dirty="0"/>
              <a:t> </a:t>
            </a:r>
            <a:r>
              <a:rPr lang="fr-BE" dirty="0" err="1"/>
              <a:t>harm</a:t>
            </a:r>
            <a:r>
              <a:rPr lang="fr-BE" dirty="0"/>
              <a:t> </a:t>
            </a:r>
            <a:r>
              <a:rPr lang="fr-BE" dirty="0" err="1"/>
              <a:t>reduction</a:t>
            </a:r>
            <a:r>
              <a:rPr lang="fr-BE" dirty="0"/>
              <a:t> </a:t>
            </a:r>
            <a:r>
              <a:rPr lang="fr-BE" dirty="0" err="1"/>
              <a:t>with</a:t>
            </a:r>
            <a:r>
              <a:rPr lang="fr-BE" dirty="0"/>
              <a:t> </a:t>
            </a:r>
            <a:r>
              <a:rPr lang="fr-BE" dirty="0" err="1"/>
              <a:t>these</a:t>
            </a:r>
            <a:r>
              <a:rPr lang="fr-BE" dirty="0"/>
              <a:t> people</a:t>
            </a:r>
          </a:p>
        </p:txBody>
      </p:sp>
      <p:sp>
        <p:nvSpPr>
          <p:cNvPr id="3" name="Espace réservé du contenu 2"/>
          <p:cNvSpPr>
            <a:spLocks noGrp="1"/>
          </p:cNvSpPr>
          <p:nvPr>
            <p:ph idx="1"/>
          </p:nvPr>
        </p:nvSpPr>
        <p:spPr/>
        <p:txBody>
          <a:bodyPr/>
          <a:lstStyle/>
          <a:p>
            <a:pPr lvl="0" algn="just"/>
            <a:r>
              <a:rPr lang="en-US" sz="2400" dirty="0"/>
              <a:t>Prevention of the use of stimulant substances because they are so tired. </a:t>
            </a:r>
            <a:endParaRPr lang="fr-BE" sz="2400" dirty="0"/>
          </a:p>
          <a:p>
            <a:pPr lvl="0" algn="just"/>
            <a:r>
              <a:rPr lang="en-US" sz="2400" dirty="0"/>
              <a:t>Prevention of </a:t>
            </a:r>
            <a:r>
              <a:rPr lang="en-GB" sz="2400" dirty="0"/>
              <a:t>excessive consumption of psychoactive substances by providing a place to retire for a break</a:t>
            </a:r>
            <a:endParaRPr lang="fr-BE" sz="2400" dirty="0"/>
          </a:p>
          <a:p>
            <a:pPr lvl="0" algn="just"/>
            <a:r>
              <a:rPr lang="en-GB" sz="2400" dirty="0"/>
              <a:t>Prevention and/or reduction of accidents for those who have crossed the limits of the drugs’ abuse. We take care of them and step by step, lead them to a stable condition and out of danger. </a:t>
            </a:r>
          </a:p>
          <a:p>
            <a:pPr lvl="0" algn="just"/>
            <a:r>
              <a:rPr lang="en-GB" sz="2400" dirty="0"/>
              <a:t>Prevention to reduce thefts, attacks, unprotected and/or unwanted sex, to all those for whom the decrease of vigilance is due to use of products that lead to underestimate risks. </a:t>
            </a:r>
            <a:endParaRPr lang="fr-BE" sz="2400" dirty="0"/>
          </a:p>
          <a:p>
            <a:endParaRPr lang="fr-BE" dirty="0"/>
          </a:p>
        </p:txBody>
      </p:sp>
    </p:spTree>
    <p:extLst>
      <p:ext uri="{BB962C8B-B14F-4D97-AF65-F5344CB8AC3E}">
        <p14:creationId xmlns:p14="http://schemas.microsoft.com/office/powerpoint/2010/main" val="36526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Modus Vivendi </a:t>
            </a:r>
            <a:r>
              <a:rPr lang="fr-BE" dirty="0" smtClean="0"/>
              <a:t>Mission</a:t>
            </a:r>
            <a:endParaRPr lang="fr-BE" dirty="0"/>
          </a:p>
        </p:txBody>
      </p:sp>
      <p:sp>
        <p:nvSpPr>
          <p:cNvPr id="3" name="Espace réservé du contenu 2"/>
          <p:cNvSpPr>
            <a:spLocks noGrp="1"/>
          </p:cNvSpPr>
          <p:nvPr>
            <p:ph idx="1"/>
          </p:nvPr>
        </p:nvSpPr>
        <p:spPr/>
        <p:txBody>
          <a:bodyPr/>
          <a:lstStyle/>
          <a:p>
            <a:pPr lvl="0"/>
            <a:r>
              <a:rPr lang="fr-FR" altLang="fr-FR" dirty="0" smtClean="0">
                <a:solidFill>
                  <a:schemeClr val="tx1"/>
                </a:solidFill>
                <a:latin typeface="Arial Unicode MS" panose="020B0604020202020204" pitchFamily="34" charset="-128"/>
              </a:rPr>
              <a:t>Modus </a:t>
            </a:r>
            <a:r>
              <a:rPr lang="fr-FR" altLang="fr-FR" dirty="0">
                <a:solidFill>
                  <a:schemeClr val="tx1"/>
                </a:solidFill>
                <a:latin typeface="Arial Unicode MS" panose="020B0604020202020204" pitchFamily="34" charset="-128"/>
              </a:rPr>
              <a:t>Vivendi </a:t>
            </a:r>
            <a:r>
              <a:rPr lang="fr-FR" altLang="fr-FR" dirty="0" err="1">
                <a:solidFill>
                  <a:schemeClr val="tx1"/>
                </a:solidFill>
                <a:latin typeface="Arial Unicode MS" panose="020B0604020202020204" pitchFamily="34" charset="-128"/>
              </a:rPr>
              <a:t>implements</a:t>
            </a:r>
            <a:r>
              <a:rPr lang="fr-FR" altLang="fr-FR" dirty="0">
                <a:solidFill>
                  <a:schemeClr val="tx1"/>
                </a:solidFill>
                <a:latin typeface="Arial Unicode MS" panose="020B0604020202020204" pitchFamily="34" charset="-128"/>
              </a:rPr>
              <a:t>, for the </a:t>
            </a:r>
            <a:r>
              <a:rPr lang="fr-FR" altLang="fr-FR" dirty="0" err="1">
                <a:solidFill>
                  <a:schemeClr val="tx1"/>
                </a:solidFill>
                <a:latin typeface="Arial Unicode MS" panose="020B0604020202020204" pitchFamily="34" charset="-128"/>
              </a:rPr>
              <a:t>benefit</a:t>
            </a:r>
            <a:r>
              <a:rPr lang="fr-FR" altLang="fr-FR" dirty="0">
                <a:solidFill>
                  <a:schemeClr val="tx1"/>
                </a:solidFill>
                <a:latin typeface="Arial Unicode MS" panose="020B0604020202020204" pitchFamily="34" charset="-128"/>
              </a:rPr>
              <a:t> of </a:t>
            </a:r>
            <a:r>
              <a:rPr lang="fr-FR" altLang="fr-FR" dirty="0" err="1">
                <a:solidFill>
                  <a:schemeClr val="tx1"/>
                </a:solidFill>
                <a:latin typeface="Arial Unicode MS" panose="020B0604020202020204" pitchFamily="34" charset="-128"/>
              </a:rPr>
              <a:t>drug</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users</a:t>
            </a:r>
            <a:r>
              <a:rPr lang="fr-FR" altLang="fr-FR" dirty="0">
                <a:solidFill>
                  <a:schemeClr val="tx1"/>
                </a:solidFill>
                <a:latin typeface="Arial Unicode MS" panose="020B0604020202020204" pitchFamily="34" charset="-128"/>
              </a:rPr>
              <a:t> and </a:t>
            </a:r>
            <a:r>
              <a:rPr lang="fr-FR" altLang="fr-FR" dirty="0" err="1">
                <a:solidFill>
                  <a:schemeClr val="tx1"/>
                </a:solidFill>
                <a:latin typeface="Arial Unicode MS" panose="020B0604020202020204" pitchFamily="34" charset="-128"/>
              </a:rPr>
              <a:t>with</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their</a:t>
            </a:r>
            <a:r>
              <a:rPr lang="fr-FR" altLang="fr-FR" dirty="0">
                <a:solidFill>
                  <a:schemeClr val="tx1"/>
                </a:solidFill>
                <a:latin typeface="Arial Unicode MS" panose="020B0604020202020204" pitchFamily="34" charset="-128"/>
              </a:rPr>
              <a:t> participation, </a:t>
            </a:r>
            <a:r>
              <a:rPr lang="fr-FR" altLang="fr-FR" dirty="0" err="1">
                <a:solidFill>
                  <a:schemeClr val="tx1"/>
                </a:solidFill>
                <a:latin typeface="Arial Unicode MS" panose="020B0604020202020204" pitchFamily="34" charset="-128"/>
              </a:rPr>
              <a:t>any</a:t>
            </a:r>
            <a:r>
              <a:rPr lang="fr-FR" altLang="fr-FR" dirty="0">
                <a:solidFill>
                  <a:schemeClr val="tx1"/>
                </a:solidFill>
                <a:latin typeface="Arial Unicode MS" panose="020B0604020202020204" pitchFamily="34" charset="-128"/>
              </a:rPr>
              <a:t> action and </a:t>
            </a:r>
            <a:r>
              <a:rPr lang="fr-FR" altLang="fr-FR" dirty="0" err="1">
                <a:solidFill>
                  <a:schemeClr val="tx1"/>
                </a:solidFill>
                <a:latin typeface="Arial Unicode MS" panose="020B0604020202020204" pitchFamily="34" charset="-128"/>
              </a:rPr>
              <a:t>any</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reflection</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aimed</a:t>
            </a:r>
            <a:r>
              <a:rPr lang="fr-FR" altLang="fr-FR" dirty="0">
                <a:solidFill>
                  <a:schemeClr val="tx1"/>
                </a:solidFill>
                <a:latin typeface="Arial Unicode MS" panose="020B0604020202020204" pitchFamily="34" charset="-128"/>
              </a:rPr>
              <a:t> at </a:t>
            </a:r>
            <a:r>
              <a:rPr lang="fr-FR" altLang="fr-FR" dirty="0" err="1">
                <a:solidFill>
                  <a:schemeClr val="tx1"/>
                </a:solidFill>
                <a:latin typeface="Arial Unicode MS" panose="020B0604020202020204" pitchFamily="34" charset="-128"/>
              </a:rPr>
              <a:t>reducing</a:t>
            </a:r>
            <a:r>
              <a:rPr lang="fr-FR" altLang="fr-FR" dirty="0">
                <a:solidFill>
                  <a:schemeClr val="tx1"/>
                </a:solidFill>
                <a:latin typeface="Arial Unicode MS" panose="020B0604020202020204" pitchFamily="34" charset="-128"/>
              </a:rPr>
              <a:t> </a:t>
            </a:r>
            <a:r>
              <a:rPr lang="fr-FR" altLang="fr-FR" dirty="0" err="1" smtClean="0">
                <a:solidFill>
                  <a:schemeClr val="tx1"/>
                </a:solidFill>
                <a:latin typeface="Arial Unicode MS" panose="020B0604020202020204" pitchFamily="34" charset="-128"/>
              </a:rPr>
              <a:t>risks</a:t>
            </a:r>
            <a:r>
              <a:rPr lang="fr-FR" altLang="fr-FR" dirty="0" smtClean="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associated</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with</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drug</a:t>
            </a:r>
            <a:r>
              <a:rPr lang="fr-FR" altLang="fr-FR" dirty="0">
                <a:solidFill>
                  <a:schemeClr val="tx1"/>
                </a:solidFill>
                <a:latin typeface="Arial Unicode MS" panose="020B0604020202020204" pitchFamily="34" charset="-128"/>
              </a:rPr>
              <a:t> use (AIDS, </a:t>
            </a:r>
            <a:r>
              <a:rPr lang="fr-FR" altLang="fr-FR" dirty="0" err="1">
                <a:solidFill>
                  <a:schemeClr val="tx1"/>
                </a:solidFill>
                <a:latin typeface="Arial Unicode MS" panose="020B0604020202020204" pitchFamily="34" charset="-128"/>
              </a:rPr>
              <a:t>hepatitis</a:t>
            </a:r>
            <a:r>
              <a:rPr lang="fr-FR" altLang="fr-FR" dirty="0">
                <a:solidFill>
                  <a:schemeClr val="tx1"/>
                </a:solidFill>
                <a:latin typeface="Arial Unicode MS" panose="020B0604020202020204" pitchFamily="34" charset="-128"/>
              </a:rPr>
              <a:t>, STD, overdose, </a:t>
            </a:r>
            <a:r>
              <a:rPr lang="fr-FR" altLang="fr-FR" dirty="0" err="1">
                <a:solidFill>
                  <a:schemeClr val="tx1"/>
                </a:solidFill>
                <a:latin typeface="Arial Unicode MS" panose="020B0604020202020204" pitchFamily="34" charset="-128"/>
              </a:rPr>
              <a:t>bad</a:t>
            </a:r>
            <a:r>
              <a:rPr lang="fr-FR" altLang="fr-FR" dirty="0">
                <a:solidFill>
                  <a:schemeClr val="tx1"/>
                </a:solidFill>
                <a:latin typeface="Arial Unicode MS" panose="020B0604020202020204" pitchFamily="34" charset="-128"/>
              </a:rPr>
              <a:t> trip, social </a:t>
            </a:r>
            <a:r>
              <a:rPr lang="fr-FR" altLang="fr-FR" dirty="0" smtClean="0">
                <a:solidFill>
                  <a:schemeClr val="tx1"/>
                </a:solidFill>
                <a:latin typeface="Arial Unicode MS" panose="020B0604020202020204" pitchFamily="34" charset="-128"/>
              </a:rPr>
              <a:t>isolation, </a:t>
            </a:r>
            <a:r>
              <a:rPr lang="fr-FR" altLang="fr-FR" dirty="0" err="1">
                <a:solidFill>
                  <a:schemeClr val="tx1"/>
                </a:solidFill>
                <a:latin typeface="Arial Unicode MS" panose="020B0604020202020204" pitchFamily="34" charset="-128"/>
              </a:rPr>
              <a:t>etc</a:t>
            </a:r>
            <a:r>
              <a:rPr lang="fr-FR" altLang="fr-FR" dirty="0" smtClean="0">
                <a:solidFill>
                  <a:schemeClr val="tx1"/>
                </a:solidFill>
                <a:latin typeface="Arial Unicode MS" panose="020B0604020202020204" pitchFamily="34" charset="-128"/>
              </a:rPr>
              <a:t>).</a:t>
            </a:r>
          </a:p>
          <a:p>
            <a:pPr lvl="0"/>
            <a:r>
              <a:rPr lang="fr-FR" altLang="fr-FR" dirty="0" smtClean="0">
                <a:solidFill>
                  <a:schemeClr val="tx1"/>
                </a:solidFill>
                <a:latin typeface="Arial Unicode MS" panose="020B0604020202020204" pitchFamily="34" charset="-128"/>
              </a:rPr>
              <a:t>Modus </a:t>
            </a:r>
            <a:r>
              <a:rPr lang="fr-FR" altLang="fr-FR" dirty="0">
                <a:solidFill>
                  <a:schemeClr val="tx1"/>
                </a:solidFill>
                <a:latin typeface="Arial Unicode MS" panose="020B0604020202020204" pitchFamily="34" charset="-128"/>
              </a:rPr>
              <a:t>Vivendi </a:t>
            </a:r>
            <a:r>
              <a:rPr lang="fr-FR" altLang="fr-FR" dirty="0" err="1">
                <a:solidFill>
                  <a:schemeClr val="tx1"/>
                </a:solidFill>
                <a:latin typeface="Arial Unicode MS" panose="020B0604020202020204" pitchFamily="34" charset="-128"/>
              </a:rPr>
              <a:t>promotes</a:t>
            </a:r>
            <a:r>
              <a:rPr lang="fr-FR" altLang="fr-FR" dirty="0">
                <a:solidFill>
                  <a:schemeClr val="tx1"/>
                </a:solidFill>
                <a:latin typeface="Arial Unicode MS" panose="020B0604020202020204" pitchFamily="34" charset="-128"/>
              </a:rPr>
              <a:t> a </a:t>
            </a:r>
            <a:r>
              <a:rPr lang="fr-FR" altLang="fr-FR" dirty="0" err="1">
                <a:solidFill>
                  <a:schemeClr val="tx1"/>
                </a:solidFill>
                <a:latin typeface="Arial Unicode MS" panose="020B0604020202020204" pitchFamily="34" charset="-128"/>
              </a:rPr>
              <a:t>reduction</a:t>
            </a:r>
            <a:r>
              <a:rPr lang="fr-FR" altLang="fr-FR" dirty="0">
                <a:solidFill>
                  <a:schemeClr val="tx1"/>
                </a:solidFill>
                <a:latin typeface="Arial Unicode MS" panose="020B0604020202020204" pitchFamily="34" charset="-128"/>
              </a:rPr>
              <a:t> of </a:t>
            </a:r>
            <a:r>
              <a:rPr lang="fr-FR" altLang="fr-FR" dirty="0" err="1">
                <a:solidFill>
                  <a:schemeClr val="tx1"/>
                </a:solidFill>
                <a:latin typeface="Arial Unicode MS" panose="020B0604020202020204" pitchFamily="34" charset="-128"/>
              </a:rPr>
              <a:t>risks</a:t>
            </a:r>
            <a:r>
              <a:rPr lang="fr-FR" altLang="fr-FR" dirty="0">
                <a:solidFill>
                  <a:schemeClr val="tx1"/>
                </a:solidFill>
                <a:latin typeface="Arial Unicode MS" panose="020B0604020202020204" pitchFamily="34" charset="-128"/>
              </a:rPr>
              <a:t> in the </a:t>
            </a:r>
            <a:r>
              <a:rPr lang="fr-FR" altLang="fr-FR" dirty="0" err="1">
                <a:solidFill>
                  <a:schemeClr val="tx1"/>
                </a:solidFill>
                <a:latin typeface="Arial Unicode MS" panose="020B0604020202020204" pitchFamily="34" charset="-128"/>
              </a:rPr>
              <a:t>field</a:t>
            </a:r>
            <a:r>
              <a:rPr lang="fr-FR" altLang="fr-FR" dirty="0">
                <a:solidFill>
                  <a:schemeClr val="tx1"/>
                </a:solidFill>
                <a:latin typeface="Arial Unicode MS" panose="020B0604020202020204" pitchFamily="34" charset="-128"/>
              </a:rPr>
              <a:t> of </a:t>
            </a:r>
            <a:r>
              <a:rPr lang="fr-FR" altLang="fr-FR" dirty="0" err="1">
                <a:solidFill>
                  <a:schemeClr val="tx1"/>
                </a:solidFill>
                <a:latin typeface="Arial Unicode MS" panose="020B0604020202020204" pitchFamily="34" charset="-128"/>
              </a:rPr>
              <a:t>health</a:t>
            </a:r>
            <a:r>
              <a:rPr lang="fr-FR" altLang="fr-FR" dirty="0">
                <a:solidFill>
                  <a:schemeClr val="tx1"/>
                </a:solidFill>
                <a:latin typeface="Arial Unicode MS" panose="020B0604020202020204" pitchFamily="34" charset="-128"/>
              </a:rPr>
              <a:t> but </a:t>
            </a:r>
            <a:r>
              <a:rPr lang="fr-FR" altLang="fr-FR" dirty="0" err="1">
                <a:solidFill>
                  <a:schemeClr val="tx1"/>
                </a:solidFill>
                <a:latin typeface="Arial Unicode MS" panose="020B0604020202020204" pitchFamily="34" charset="-128"/>
              </a:rPr>
              <a:t>also</a:t>
            </a:r>
            <a:r>
              <a:rPr lang="fr-FR" altLang="fr-FR" dirty="0">
                <a:solidFill>
                  <a:schemeClr val="tx1"/>
                </a:solidFill>
                <a:latin typeface="Arial Unicode MS" panose="020B0604020202020204" pitchFamily="34" charset="-128"/>
              </a:rPr>
              <a:t> in the social </a:t>
            </a:r>
            <a:r>
              <a:rPr lang="fr-FR" altLang="fr-FR" dirty="0" err="1">
                <a:solidFill>
                  <a:schemeClr val="tx1"/>
                </a:solidFill>
                <a:latin typeface="Arial Unicode MS" panose="020B0604020202020204" pitchFamily="34" charset="-128"/>
              </a:rPr>
              <a:t>field</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including</a:t>
            </a:r>
            <a:r>
              <a:rPr lang="fr-FR" altLang="fr-FR" dirty="0">
                <a:solidFill>
                  <a:schemeClr val="tx1"/>
                </a:solidFill>
                <a:latin typeface="Arial Unicode MS" panose="020B0604020202020204" pitchFamily="34" charset="-128"/>
              </a:rPr>
              <a:t> the </a:t>
            </a:r>
            <a:r>
              <a:rPr lang="fr-FR" altLang="fr-FR" dirty="0" err="1">
                <a:solidFill>
                  <a:schemeClr val="tx1"/>
                </a:solidFill>
                <a:latin typeface="Arial Unicode MS" panose="020B0604020202020204" pitchFamily="34" charset="-128"/>
              </a:rPr>
              <a:t>risks</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that</a:t>
            </a:r>
            <a:r>
              <a:rPr lang="fr-FR" altLang="fr-FR" dirty="0">
                <a:solidFill>
                  <a:schemeClr val="tx1"/>
                </a:solidFill>
                <a:latin typeface="Arial Unicode MS" panose="020B0604020202020204" pitchFamily="34" charset="-128"/>
              </a:rPr>
              <a:t> arise </a:t>
            </a:r>
            <a:r>
              <a:rPr lang="fr-FR" altLang="fr-FR" dirty="0" err="1">
                <a:solidFill>
                  <a:schemeClr val="tx1"/>
                </a:solidFill>
                <a:latin typeface="Arial Unicode MS" panose="020B0604020202020204" pitchFamily="34" charset="-128"/>
              </a:rPr>
              <a:t>from</a:t>
            </a:r>
            <a:r>
              <a:rPr lang="fr-FR" altLang="fr-FR" dirty="0">
                <a:solidFill>
                  <a:schemeClr val="tx1"/>
                </a:solidFill>
                <a:latin typeface="Arial Unicode MS" panose="020B0604020202020204" pitchFamily="34" charset="-128"/>
              </a:rPr>
              <a:t> the </a:t>
            </a:r>
            <a:r>
              <a:rPr lang="fr-FR" altLang="fr-FR" dirty="0" err="1">
                <a:solidFill>
                  <a:schemeClr val="tx1"/>
                </a:solidFill>
                <a:latin typeface="Arial Unicode MS" panose="020B0604020202020204" pitchFamily="34" charset="-128"/>
              </a:rPr>
              <a:t>discourses</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held</a:t>
            </a:r>
            <a:r>
              <a:rPr lang="fr-FR" altLang="fr-FR" dirty="0">
                <a:solidFill>
                  <a:schemeClr val="tx1"/>
                </a:solidFill>
                <a:latin typeface="Arial Unicode MS" panose="020B0604020202020204" pitchFamily="34" charset="-128"/>
              </a:rPr>
              <a:t> on </a:t>
            </a:r>
            <a:r>
              <a:rPr lang="fr-FR" altLang="fr-FR" dirty="0" err="1">
                <a:solidFill>
                  <a:schemeClr val="tx1"/>
                </a:solidFill>
                <a:latin typeface="Arial Unicode MS" panose="020B0604020202020204" pitchFamily="34" charset="-128"/>
              </a:rPr>
              <a:t>drugs</a:t>
            </a:r>
            <a:r>
              <a:rPr lang="fr-FR" altLang="fr-FR" dirty="0">
                <a:solidFill>
                  <a:schemeClr val="tx1"/>
                </a:solidFill>
                <a:latin typeface="Arial Unicode MS" panose="020B0604020202020204" pitchFamily="34" charset="-128"/>
              </a:rPr>
              <a:t> and </a:t>
            </a:r>
            <a:r>
              <a:rPr lang="fr-FR" altLang="fr-FR" dirty="0" err="1">
                <a:solidFill>
                  <a:schemeClr val="tx1"/>
                </a:solidFill>
                <a:latin typeface="Arial Unicode MS" panose="020B0604020202020204" pitchFamily="34" charset="-128"/>
              </a:rPr>
              <a:t>drug</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users</a:t>
            </a:r>
            <a:endParaRPr lang="fr-BE" dirty="0"/>
          </a:p>
        </p:txBody>
      </p:sp>
      <p:pic>
        <p:nvPicPr>
          <p:cNvPr id="5" name="Picture 3"/>
          <p:cNvPicPr/>
          <p:nvPr/>
        </p:nvPicPr>
        <p:blipFill>
          <a:blip r:embed="rId3"/>
          <a:stretch/>
        </p:blipFill>
        <p:spPr>
          <a:xfrm>
            <a:off x="10815000" y="4704766"/>
            <a:ext cx="1377000" cy="1377000"/>
          </a:xfrm>
          <a:prstGeom prst="rect">
            <a:avLst/>
          </a:prstGeom>
          <a:ln w="9360">
            <a:noFill/>
          </a:ln>
        </p:spPr>
      </p:pic>
      <p:pic>
        <p:nvPicPr>
          <p:cNvPr id="6" name="Image 5" descr="chute libre ensemble.JPG"/>
          <p:cNvPicPr/>
          <p:nvPr/>
        </p:nvPicPr>
        <p:blipFill>
          <a:blip r:embed="rId4"/>
          <a:stretch>
            <a:fillRect/>
          </a:stretch>
        </p:blipFill>
        <p:spPr>
          <a:xfrm>
            <a:off x="6281968" y="121158"/>
            <a:ext cx="1038225" cy="742950"/>
          </a:xfrm>
          <a:prstGeom prst="rect">
            <a:avLst/>
          </a:prstGeom>
        </p:spPr>
      </p:pic>
    </p:spTree>
    <p:extLst>
      <p:ext uri="{BB962C8B-B14F-4D97-AF65-F5344CB8AC3E}">
        <p14:creationId xmlns:p14="http://schemas.microsoft.com/office/powerpoint/2010/main" val="170925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Reasons</a:t>
            </a:r>
            <a:r>
              <a:rPr lang="fr-BE" dirty="0" smtClean="0"/>
              <a:t> for </a:t>
            </a:r>
            <a:r>
              <a:rPr lang="fr-BE" dirty="0" err="1" smtClean="0"/>
              <a:t>using</a:t>
            </a:r>
            <a:r>
              <a:rPr lang="fr-BE" dirty="0" smtClean="0"/>
              <a:t> RZ</a:t>
            </a:r>
            <a:endParaRPr lang="fr-BE" dirty="0"/>
          </a:p>
        </p:txBody>
      </p:sp>
      <p:graphicFrame>
        <p:nvGraphicFramePr>
          <p:cNvPr id="6" name="Espace réservé du contenu 3"/>
          <p:cNvGraphicFramePr>
            <a:graphicFrameLocks noGrp="1"/>
          </p:cNvGraphicFramePr>
          <p:nvPr>
            <p:ph idx="1"/>
            <p:extLst>
              <p:ext uri="{D42A27DB-BD31-4B8C-83A1-F6EECF244321}">
                <p14:modId xmlns:p14="http://schemas.microsoft.com/office/powerpoint/2010/main" val="3121852843"/>
              </p:ext>
            </p:extLst>
          </p:nvPr>
        </p:nvGraphicFramePr>
        <p:xfrm>
          <a:off x="3840480" y="480059"/>
          <a:ext cx="7920990" cy="6258200"/>
        </p:xfrm>
        <a:graphic>
          <a:graphicData uri="http://schemas.openxmlformats.org/drawingml/2006/table">
            <a:tbl>
              <a:tblPr firstRow="1" firstCol="1" bandRow="1">
                <a:tableStyleId>{5C22544A-7EE6-4342-B048-85BDC9FD1C3A}</a:tableStyleId>
              </a:tblPr>
              <a:tblGrid>
                <a:gridCol w="644889"/>
                <a:gridCol w="4901460"/>
                <a:gridCol w="1157187"/>
                <a:gridCol w="1217454"/>
              </a:tblGrid>
              <a:tr h="272116">
                <a:tc>
                  <a:txBody>
                    <a:bodyPr/>
                    <a:lstStyle/>
                    <a:p>
                      <a:pPr algn="just">
                        <a:lnSpc>
                          <a:spcPct val="115000"/>
                        </a:lnSpc>
                        <a:spcBef>
                          <a:spcPts val="500"/>
                        </a:spcBef>
                        <a:spcAft>
                          <a:spcPts val="1000"/>
                        </a:spcAft>
                      </a:pPr>
                      <a:r>
                        <a:rPr lang="fr-BE" sz="1600" dirty="0">
                          <a:solidFill>
                            <a:schemeClr val="bg1"/>
                          </a:solidFill>
                          <a:effectLst/>
                        </a:rPr>
                        <a:t> </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n</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gridSpan="2">
                  <a:txBody>
                    <a:bodyPr/>
                    <a:lstStyle/>
                    <a:p>
                      <a:pPr algn="just">
                        <a:lnSpc>
                          <a:spcPct val="115000"/>
                        </a:lnSpc>
                        <a:spcBef>
                          <a:spcPts val="500"/>
                        </a:spcBef>
                        <a:spcAft>
                          <a:spcPts val="1000"/>
                        </a:spcAft>
                      </a:pPr>
                      <a:r>
                        <a:rPr lang="fr-BE" sz="1600" dirty="0" err="1" smtClean="0">
                          <a:solidFill>
                            <a:schemeClr val="bg1"/>
                          </a:solidFill>
                          <a:effectLst/>
                        </a:rPr>
                        <a:t>Were</a:t>
                      </a:r>
                      <a:r>
                        <a:rPr lang="fr-BE" sz="1600" dirty="0" smtClean="0">
                          <a:solidFill>
                            <a:schemeClr val="bg1"/>
                          </a:solidFill>
                          <a:effectLst/>
                        </a:rPr>
                        <a:t> </a:t>
                      </a:r>
                      <a:r>
                        <a:rPr lang="fr-BE" sz="1600" dirty="0" err="1" smtClean="0">
                          <a:solidFill>
                            <a:schemeClr val="bg1"/>
                          </a:solidFill>
                          <a:effectLst/>
                        </a:rPr>
                        <a:t>admitted</a:t>
                      </a:r>
                      <a:r>
                        <a:rPr lang="fr-BE" sz="1600" dirty="0" smtClean="0">
                          <a:solidFill>
                            <a:schemeClr val="bg1"/>
                          </a:solidFill>
                          <a:effectLst/>
                        </a:rPr>
                        <a:t> </a:t>
                      </a:r>
                      <a:r>
                        <a:rPr lang="fr-BE" sz="1600" dirty="0" err="1" smtClean="0">
                          <a:solidFill>
                            <a:schemeClr val="bg1"/>
                          </a:solidFill>
                          <a:effectLst/>
                        </a:rPr>
                        <a:t>because</a:t>
                      </a:r>
                      <a:r>
                        <a:rPr lang="fr-BE" sz="1600" dirty="0" smtClean="0">
                          <a:solidFill>
                            <a:schemeClr val="bg1"/>
                          </a:solidFill>
                          <a:effectLst/>
                        </a:rPr>
                        <a:t> of* </a:t>
                      </a:r>
                      <a:r>
                        <a:rPr lang="fr-BE" sz="1600" dirty="0">
                          <a:solidFill>
                            <a:schemeClr val="bg1"/>
                          </a:solidFill>
                          <a:effectLst/>
                        </a:rPr>
                        <a:t>:</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hMerge="1">
                  <a:txBody>
                    <a:bodyPr/>
                    <a:lstStyle/>
                    <a:p>
                      <a:endParaRPr lang="fr-BE"/>
                    </a:p>
                  </a:txBody>
                  <a:tcPr/>
                </a:tc>
                <a:tc>
                  <a:txBody>
                    <a:bodyPr/>
                    <a:lstStyle/>
                    <a:p>
                      <a:pPr algn="just">
                        <a:lnSpc>
                          <a:spcPct val="115000"/>
                        </a:lnSpc>
                        <a:spcBef>
                          <a:spcPts val="500"/>
                        </a:spcBef>
                        <a:spcAft>
                          <a:spcPts val="1000"/>
                        </a:spcAft>
                      </a:pPr>
                      <a:r>
                        <a:rPr lang="fr-BE" sz="1600">
                          <a:solidFill>
                            <a:schemeClr val="bg1"/>
                          </a:solidFill>
                          <a:effectLst/>
                        </a:rPr>
                        <a:t>248*</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Tired</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170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68,5</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Anguish</a:t>
                      </a:r>
                      <a:r>
                        <a:rPr lang="fr-BE" sz="1600" dirty="0" smtClean="0">
                          <a:solidFill>
                            <a:schemeClr val="bg1"/>
                          </a:solidFill>
                          <a:effectLst/>
                        </a:rPr>
                        <a:t>/stress/</a:t>
                      </a:r>
                      <a:r>
                        <a:rPr lang="fr-BE" sz="1600" dirty="0" err="1" smtClean="0">
                          <a:solidFill>
                            <a:schemeClr val="bg1"/>
                          </a:solidFill>
                          <a:effectLst/>
                        </a:rPr>
                        <a:t>bad</a:t>
                      </a:r>
                      <a:r>
                        <a:rPr lang="fr-BE" sz="1600" dirty="0" smtClean="0">
                          <a:solidFill>
                            <a:schemeClr val="bg1"/>
                          </a:solidFill>
                          <a:effectLst/>
                        </a:rPr>
                        <a:t> </a:t>
                      </a:r>
                      <a:r>
                        <a:rPr lang="fr-BE" sz="1600" dirty="0">
                          <a:solidFill>
                            <a:schemeClr val="bg1"/>
                          </a:solidFill>
                          <a:effectLst/>
                        </a:rPr>
                        <a:t>trip</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55</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22,2</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smtClean="0">
                          <a:solidFill>
                            <a:schemeClr val="bg1"/>
                          </a:solidFill>
                          <a:effectLst/>
                        </a:rPr>
                        <a:t>Cold, </a:t>
                      </a:r>
                      <a:r>
                        <a:rPr lang="fr-BE" sz="1600" dirty="0" err="1" smtClean="0">
                          <a:solidFill>
                            <a:schemeClr val="bg1"/>
                          </a:solidFill>
                          <a:effectLst/>
                        </a:rPr>
                        <a:t>hypothermia</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42</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16,9</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Disorientation</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40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16,1</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Heat</a:t>
                      </a:r>
                      <a:r>
                        <a:rPr lang="fr-BE" sz="1600" dirty="0" smtClean="0">
                          <a:solidFill>
                            <a:schemeClr val="bg1"/>
                          </a:solidFill>
                          <a:effectLst/>
                        </a:rPr>
                        <a:t>, </a:t>
                      </a:r>
                      <a:r>
                        <a:rPr lang="fr-BE" sz="1600" dirty="0" err="1" smtClean="0">
                          <a:solidFill>
                            <a:schemeClr val="bg1"/>
                          </a:solidFill>
                          <a:effectLst/>
                        </a:rPr>
                        <a:t>insulation</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21</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8,5</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Nausea</a:t>
                      </a:r>
                      <a:r>
                        <a:rPr lang="fr-BE" sz="1600" dirty="0" smtClean="0">
                          <a:solidFill>
                            <a:schemeClr val="bg1"/>
                          </a:solidFill>
                          <a:effectLst/>
                        </a:rPr>
                        <a:t>, </a:t>
                      </a:r>
                      <a:r>
                        <a:rPr lang="fr-BE" sz="1600" dirty="0" err="1" smtClean="0">
                          <a:solidFill>
                            <a:schemeClr val="bg1"/>
                          </a:solidFill>
                          <a:effectLst/>
                        </a:rPr>
                        <a:t>throwing</a:t>
                      </a:r>
                      <a:r>
                        <a:rPr lang="fr-BE" sz="1600" dirty="0" smtClean="0">
                          <a:solidFill>
                            <a:schemeClr val="bg1"/>
                          </a:solidFill>
                          <a:effectLst/>
                        </a:rPr>
                        <a:t> up</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24</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9,7</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544231">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Problems</a:t>
                      </a:r>
                      <a:r>
                        <a:rPr lang="fr-BE" sz="1600" dirty="0" smtClean="0">
                          <a:solidFill>
                            <a:schemeClr val="bg1"/>
                          </a:solidFill>
                          <a:effectLst/>
                        </a:rPr>
                        <a:t> to </a:t>
                      </a:r>
                      <a:r>
                        <a:rPr lang="fr-BE" sz="1600" dirty="0" err="1" smtClean="0">
                          <a:solidFill>
                            <a:schemeClr val="bg1"/>
                          </a:solidFill>
                          <a:effectLst/>
                        </a:rPr>
                        <a:t>find</a:t>
                      </a:r>
                      <a:r>
                        <a:rPr lang="fr-BE" sz="1600" dirty="0" smtClean="0">
                          <a:solidFill>
                            <a:schemeClr val="bg1"/>
                          </a:solidFill>
                          <a:effectLst/>
                        </a:rPr>
                        <a:t> a place to </a:t>
                      </a:r>
                      <a:r>
                        <a:rPr lang="fr-BE" sz="1600" dirty="0" err="1" smtClean="0">
                          <a:solidFill>
                            <a:schemeClr val="bg1"/>
                          </a:solidFill>
                          <a:effectLst/>
                        </a:rPr>
                        <a:t>stay</a:t>
                      </a:r>
                      <a:r>
                        <a:rPr lang="fr-BE" sz="1600" dirty="0" smtClean="0">
                          <a:solidFill>
                            <a:schemeClr val="bg1"/>
                          </a:solidFill>
                          <a:effectLst/>
                        </a:rPr>
                        <a:t>, </a:t>
                      </a:r>
                      <a:r>
                        <a:rPr lang="fr-BE" sz="1600" dirty="0" err="1" smtClean="0">
                          <a:solidFill>
                            <a:schemeClr val="bg1"/>
                          </a:solidFill>
                          <a:effectLst/>
                        </a:rPr>
                        <a:t>loss</a:t>
                      </a:r>
                      <a:r>
                        <a:rPr lang="fr-BE" sz="1600" dirty="0" smtClean="0">
                          <a:solidFill>
                            <a:schemeClr val="bg1"/>
                          </a:solidFill>
                          <a:effectLst/>
                        </a:rPr>
                        <a:t>/</a:t>
                      </a:r>
                      <a:r>
                        <a:rPr lang="fr-BE" sz="1600" dirty="0" err="1" smtClean="0">
                          <a:solidFill>
                            <a:schemeClr val="bg1"/>
                          </a:solidFill>
                          <a:effectLst/>
                        </a:rPr>
                        <a:t>theft</a:t>
                      </a:r>
                      <a:r>
                        <a:rPr lang="fr-BE" sz="1600" dirty="0" smtClean="0">
                          <a:solidFill>
                            <a:schemeClr val="bg1"/>
                          </a:solidFill>
                          <a:effectLst/>
                        </a:rPr>
                        <a:t> of </a:t>
                      </a:r>
                      <a:r>
                        <a:rPr lang="fr-BE" sz="1600" dirty="0" err="1" smtClean="0">
                          <a:solidFill>
                            <a:schemeClr val="bg1"/>
                          </a:solidFill>
                          <a:effectLst/>
                        </a:rPr>
                        <a:t>material</a:t>
                      </a:r>
                      <a:r>
                        <a:rPr lang="fr-BE" sz="1600" dirty="0" smtClean="0">
                          <a:solidFill>
                            <a:schemeClr val="bg1"/>
                          </a:solidFill>
                          <a:effectLst/>
                        </a:rPr>
                        <a:t> (</a:t>
                      </a:r>
                      <a:r>
                        <a:rPr lang="fr-BE" sz="1600" dirty="0" err="1" smtClean="0">
                          <a:solidFill>
                            <a:schemeClr val="bg1"/>
                          </a:solidFill>
                          <a:effectLst/>
                        </a:rPr>
                        <a:t>tent</a:t>
                      </a:r>
                      <a:r>
                        <a:rPr lang="fr-BE" sz="1600" dirty="0" smtClean="0">
                          <a:solidFill>
                            <a:schemeClr val="bg1"/>
                          </a:solidFill>
                          <a:effectLst/>
                        </a:rPr>
                        <a:t>, </a:t>
                      </a:r>
                      <a:r>
                        <a:rPr lang="fr-BE" sz="1600" dirty="0" err="1" smtClean="0">
                          <a:solidFill>
                            <a:schemeClr val="bg1"/>
                          </a:solidFill>
                          <a:effectLst/>
                        </a:rPr>
                        <a:t>clothing</a:t>
                      </a:r>
                      <a:r>
                        <a:rPr lang="fr-BE" sz="1600" dirty="0" smtClean="0">
                          <a:solidFill>
                            <a:schemeClr val="bg1"/>
                          </a:solidFill>
                          <a:effectLst/>
                        </a:rPr>
                        <a:t>, bag, key…)</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4</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1,6</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Need</a:t>
                      </a:r>
                      <a:r>
                        <a:rPr lang="fr-BE" sz="1600" dirty="0" smtClean="0">
                          <a:solidFill>
                            <a:schemeClr val="bg1"/>
                          </a:solidFill>
                          <a:effectLst/>
                        </a:rPr>
                        <a:t> to talk</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26</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10,5</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Discomfort</a:t>
                      </a:r>
                      <a:r>
                        <a:rPr lang="fr-BE" sz="1600" dirty="0" smtClean="0">
                          <a:solidFill>
                            <a:schemeClr val="bg1"/>
                          </a:solidFill>
                          <a:effectLst/>
                        </a:rPr>
                        <a:t>, vertigo</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15</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6,0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Headaches</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12</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4,8</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a:solidFill>
                            <a:schemeClr val="bg1"/>
                          </a:solidFill>
                          <a:effectLst/>
                        </a:rPr>
                        <a:t>Hallucination, paranoïa</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4,0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91862">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Other</a:t>
                      </a:r>
                      <a:r>
                        <a:rPr lang="fr-BE" sz="1600" dirty="0" smtClean="0">
                          <a:solidFill>
                            <a:schemeClr val="bg1"/>
                          </a:solidFill>
                          <a:effectLst/>
                        </a:rPr>
                        <a:t> </a:t>
                      </a:r>
                      <a:r>
                        <a:rPr lang="fr-BE" sz="1600" dirty="0" err="1" smtClean="0">
                          <a:solidFill>
                            <a:schemeClr val="bg1"/>
                          </a:solidFill>
                          <a:effectLst/>
                        </a:rPr>
                        <a:t>physical</a:t>
                      </a:r>
                      <a:r>
                        <a:rPr lang="fr-BE" sz="1600" baseline="0" dirty="0" smtClean="0">
                          <a:solidFill>
                            <a:schemeClr val="bg1"/>
                          </a:solidFill>
                          <a:effectLst/>
                        </a:rPr>
                        <a:t> aches</a:t>
                      </a:r>
                      <a:r>
                        <a:rPr lang="fr-BE" sz="1600" dirty="0" smtClean="0">
                          <a:solidFill>
                            <a:schemeClr val="bg1"/>
                          </a:solidFill>
                          <a:effectLst/>
                        </a:rPr>
                        <a:t>, injuries</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5</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358018">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Other</a:t>
                      </a:r>
                      <a:r>
                        <a:rPr lang="fr-BE" sz="1600" dirty="0" smtClean="0">
                          <a:solidFill>
                            <a:schemeClr val="bg1"/>
                          </a:solidFill>
                          <a:effectLst/>
                        </a:rPr>
                        <a:t> </a:t>
                      </a:r>
                      <a:r>
                        <a:rPr lang="fr-BE" sz="1600" dirty="0">
                          <a:solidFill>
                            <a:schemeClr val="bg1"/>
                          </a:solidFill>
                          <a:effectLst/>
                        </a:rPr>
                        <a:t>(</a:t>
                      </a:r>
                      <a:r>
                        <a:rPr lang="fr-BE" sz="1600" dirty="0" err="1" smtClean="0">
                          <a:solidFill>
                            <a:schemeClr val="bg1"/>
                          </a:solidFill>
                          <a:effectLst/>
                        </a:rPr>
                        <a:t>descent</a:t>
                      </a:r>
                      <a:r>
                        <a:rPr lang="fr-BE" sz="1600" dirty="0" smtClean="0">
                          <a:solidFill>
                            <a:schemeClr val="bg1"/>
                          </a:solidFill>
                          <a:effectLst/>
                        </a:rPr>
                        <a:t>, </a:t>
                      </a:r>
                      <a:r>
                        <a:rPr lang="fr-BE" sz="1600" dirty="0" err="1" smtClean="0">
                          <a:solidFill>
                            <a:schemeClr val="bg1"/>
                          </a:solidFill>
                          <a:effectLst/>
                        </a:rPr>
                        <a:t>rise</a:t>
                      </a:r>
                      <a:r>
                        <a:rPr lang="fr-BE" sz="1600" dirty="0" smtClean="0">
                          <a:solidFill>
                            <a:schemeClr val="bg1"/>
                          </a:solidFill>
                          <a:effectLst/>
                        </a:rPr>
                        <a:t>, </a:t>
                      </a:r>
                      <a:r>
                        <a:rPr lang="fr-BE" sz="1600" dirty="0">
                          <a:solidFill>
                            <a:schemeClr val="bg1"/>
                          </a:solidFill>
                          <a:effectLst/>
                        </a:rPr>
                        <a:t>gastro, </a:t>
                      </a:r>
                      <a:r>
                        <a:rPr lang="fr-BE" sz="1600" dirty="0" err="1" smtClean="0">
                          <a:solidFill>
                            <a:schemeClr val="bg1"/>
                          </a:solidFill>
                          <a:effectLst/>
                        </a:rPr>
                        <a:t>loss</a:t>
                      </a:r>
                      <a:r>
                        <a:rPr lang="fr-BE" sz="1600" baseline="0" dirty="0" smtClean="0">
                          <a:solidFill>
                            <a:schemeClr val="bg1"/>
                          </a:solidFill>
                          <a:effectLst/>
                        </a:rPr>
                        <a:t> of </a:t>
                      </a:r>
                      <a:r>
                        <a:rPr lang="fr-BE" sz="1600" dirty="0" smtClean="0">
                          <a:solidFill>
                            <a:schemeClr val="bg1"/>
                          </a:solidFill>
                          <a:effectLst/>
                        </a:rPr>
                        <a:t>…)</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18</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7,3</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Tachycardy</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3</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1,2</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Insomnia</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6</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2,4</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Alcohol</a:t>
                      </a:r>
                      <a:r>
                        <a:rPr lang="fr-BE" sz="1600" dirty="0" smtClean="0">
                          <a:solidFill>
                            <a:schemeClr val="bg1"/>
                          </a:solidFill>
                          <a:effectLst/>
                        </a:rPr>
                        <a:t> intoxication</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0,0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a:solidFill>
                            <a:schemeClr val="bg1"/>
                          </a:solidFill>
                          <a:effectLst/>
                        </a:rPr>
                        <a:t>Agitation, </a:t>
                      </a:r>
                      <a:r>
                        <a:rPr lang="fr-BE" sz="1600" dirty="0" err="1" smtClean="0">
                          <a:solidFill>
                            <a:schemeClr val="bg1"/>
                          </a:solidFill>
                          <a:effectLst/>
                        </a:rPr>
                        <a:t>nervousness</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1</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0,4</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Mechanical</a:t>
                      </a:r>
                      <a:r>
                        <a:rPr lang="fr-BE" sz="1600" dirty="0" smtClean="0">
                          <a:solidFill>
                            <a:schemeClr val="bg1"/>
                          </a:solidFill>
                          <a:effectLst/>
                        </a:rPr>
                        <a:t> </a:t>
                      </a:r>
                      <a:r>
                        <a:rPr lang="fr-BE" sz="1600" dirty="0" err="1" smtClean="0">
                          <a:solidFill>
                            <a:schemeClr val="bg1"/>
                          </a:solidFill>
                          <a:effectLst/>
                        </a:rPr>
                        <a:t>disorders</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5</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2,0</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r h="272116">
                <a:tc>
                  <a:txBody>
                    <a:bodyPr/>
                    <a:lstStyle/>
                    <a:p>
                      <a:pPr algn="just">
                        <a:lnSpc>
                          <a:spcPct val="115000"/>
                        </a:lnSpc>
                        <a:spcBef>
                          <a:spcPts val="500"/>
                        </a:spcBef>
                        <a:spcAft>
                          <a:spcPts val="1000"/>
                        </a:spcAft>
                      </a:pPr>
                      <a:r>
                        <a:rPr lang="fr-BE" sz="1600">
                          <a:solidFill>
                            <a:schemeClr val="bg1"/>
                          </a:solidFill>
                          <a:effectLst/>
                        </a:rPr>
                        <a:t> </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b">
                    <a:solidFill>
                      <a:schemeClr val="tx1"/>
                    </a:solidFill>
                  </a:tcPr>
                </a:tc>
                <a:tc>
                  <a:txBody>
                    <a:bodyPr/>
                    <a:lstStyle/>
                    <a:p>
                      <a:pPr algn="just">
                        <a:lnSpc>
                          <a:spcPct val="115000"/>
                        </a:lnSpc>
                        <a:spcBef>
                          <a:spcPts val="500"/>
                        </a:spcBef>
                        <a:spcAft>
                          <a:spcPts val="1000"/>
                        </a:spcAft>
                      </a:pPr>
                      <a:r>
                        <a:rPr lang="fr-BE" sz="1600" dirty="0" err="1" smtClean="0">
                          <a:solidFill>
                            <a:schemeClr val="bg1"/>
                          </a:solidFill>
                          <a:effectLst/>
                        </a:rPr>
                        <a:t>Unconsciousness</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a:solidFill>
                            <a:schemeClr val="bg1"/>
                          </a:solidFill>
                          <a:effectLst/>
                        </a:rPr>
                        <a:t>2</a:t>
                      </a:r>
                      <a:endParaRPr lang="fr-BE" sz="160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c>
                  <a:txBody>
                    <a:bodyPr/>
                    <a:lstStyle/>
                    <a:p>
                      <a:pPr algn="just">
                        <a:lnSpc>
                          <a:spcPct val="115000"/>
                        </a:lnSpc>
                        <a:spcBef>
                          <a:spcPts val="500"/>
                        </a:spcBef>
                        <a:spcAft>
                          <a:spcPts val="1000"/>
                        </a:spcAft>
                      </a:pPr>
                      <a:r>
                        <a:rPr lang="fr-BE" sz="1600" dirty="0">
                          <a:solidFill>
                            <a:schemeClr val="bg1"/>
                          </a:solidFill>
                          <a:effectLst/>
                        </a:rPr>
                        <a:t>0,8</a:t>
                      </a:r>
                      <a:endParaRPr lang="fr-BE" sz="1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5667" marR="35667" marT="0" marB="0" anchor="ctr">
                    <a:solidFill>
                      <a:schemeClr val="tx1"/>
                    </a:solidFill>
                  </a:tcPr>
                </a:tc>
              </a:tr>
            </a:tbl>
          </a:graphicData>
        </a:graphic>
      </p:graphicFrame>
    </p:spTree>
    <p:extLst>
      <p:ext uri="{BB962C8B-B14F-4D97-AF65-F5344CB8AC3E}">
        <p14:creationId xmlns:p14="http://schemas.microsoft.com/office/powerpoint/2010/main" val="367485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Some</a:t>
            </a:r>
            <a:r>
              <a:rPr lang="fr-BE" dirty="0"/>
              <a:t> figures</a:t>
            </a:r>
          </a:p>
        </p:txBody>
      </p:sp>
      <p:sp>
        <p:nvSpPr>
          <p:cNvPr id="3" name="Espace réservé du contenu 2"/>
          <p:cNvSpPr>
            <a:spLocks noGrp="1"/>
          </p:cNvSpPr>
          <p:nvPr>
            <p:ph idx="1"/>
          </p:nvPr>
        </p:nvSpPr>
        <p:spPr/>
        <p:txBody>
          <a:bodyPr/>
          <a:lstStyle/>
          <a:p>
            <a:pPr algn="just"/>
            <a:r>
              <a:rPr lang="en-GB" sz="2800" dirty="0"/>
              <a:t>In 2016, 263 festival-goers were taken care of, during three Belgian festivals: Dour Music Festival and </a:t>
            </a:r>
            <a:r>
              <a:rPr lang="en-GB" sz="2800" dirty="0" err="1"/>
              <a:t>Esperanzah</a:t>
            </a:r>
            <a:r>
              <a:rPr lang="en-GB" sz="2800" dirty="0"/>
              <a:t>! </a:t>
            </a:r>
            <a:r>
              <a:rPr lang="fr-BE" sz="2800" dirty="0"/>
              <a:t>festival</a:t>
            </a:r>
          </a:p>
          <a:p>
            <a:pPr algn="just"/>
            <a:r>
              <a:rPr lang="en-GB" sz="2800" dirty="0"/>
              <a:t>One example from the Dour Music Festival : from Wednesday 4:00 pm till the following Monday morning, </a:t>
            </a:r>
            <a:r>
              <a:rPr lang="en-GB" sz="2800" dirty="0" smtClean="0"/>
              <a:t>24/24 </a:t>
            </a:r>
            <a:r>
              <a:rPr lang="en-GB" sz="2800" dirty="0"/>
              <a:t>hours a day, with no less than 34 volunteers who took turns by </a:t>
            </a:r>
            <a:r>
              <a:rPr lang="en-GB" sz="2800" dirty="0" smtClean="0"/>
              <a:t>3-people-strong teams (2 social workers and one </a:t>
            </a:r>
            <a:r>
              <a:rPr lang="en-GB" sz="2800" dirty="0"/>
              <a:t>paramedical </a:t>
            </a:r>
            <a:r>
              <a:rPr lang="en-GB" sz="2800" dirty="0" smtClean="0"/>
              <a:t>or medical worker) </a:t>
            </a:r>
            <a:r>
              <a:rPr lang="en-GB" sz="2800" dirty="0"/>
              <a:t>and </a:t>
            </a:r>
            <a:r>
              <a:rPr lang="en-GB" sz="2800" dirty="0" smtClean="0"/>
              <a:t>a team coordinator to </a:t>
            </a:r>
            <a:r>
              <a:rPr lang="en-GB" sz="2800" dirty="0"/>
              <a:t>take care of the festival-goers who, for diverse reasons, land in the Relax Zone.</a:t>
            </a:r>
            <a:endParaRPr lang="fr-BE" sz="2800" dirty="0"/>
          </a:p>
          <a:p>
            <a:endParaRPr lang="fr-BE" dirty="0"/>
          </a:p>
        </p:txBody>
      </p:sp>
    </p:spTree>
    <p:extLst>
      <p:ext uri="{BB962C8B-B14F-4D97-AF65-F5344CB8AC3E}">
        <p14:creationId xmlns:p14="http://schemas.microsoft.com/office/powerpoint/2010/main" val="90924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Length</a:t>
            </a:r>
            <a:r>
              <a:rPr lang="fr-BE" dirty="0" smtClean="0"/>
              <a:t> of </a:t>
            </a:r>
            <a:r>
              <a:rPr lang="fr-BE" dirty="0" err="1" smtClean="0"/>
              <a:t>stay</a:t>
            </a:r>
            <a:endParaRPr lang="fr-BE" dirty="0"/>
          </a:p>
        </p:txBody>
      </p:sp>
      <p:pic>
        <p:nvPicPr>
          <p:cNvPr id="4" name="Espace réservé du contenu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39278" y="1408088"/>
            <a:ext cx="7022092" cy="4181182"/>
          </a:xfrm>
          <a:prstGeom prst="rect">
            <a:avLst/>
          </a:prstGeom>
          <a:noFill/>
        </p:spPr>
      </p:pic>
    </p:spTree>
    <p:extLst>
      <p:ext uri="{BB962C8B-B14F-4D97-AF65-F5344CB8AC3E}">
        <p14:creationId xmlns:p14="http://schemas.microsoft.com/office/powerpoint/2010/main" val="3856100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Arrival</a:t>
            </a:r>
            <a:r>
              <a:rPr lang="fr-BE" dirty="0" smtClean="0"/>
              <a:t> time</a:t>
            </a:r>
            <a:endParaRPr lang="fr-BE" dirty="0"/>
          </a:p>
        </p:txBody>
      </p:sp>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220" y="748030"/>
            <a:ext cx="7500620" cy="5287010"/>
          </a:xfrm>
          <a:prstGeom prst="rect">
            <a:avLst/>
          </a:prstGeom>
          <a:noFill/>
        </p:spPr>
      </p:pic>
    </p:spTree>
    <p:extLst>
      <p:ext uri="{BB962C8B-B14F-4D97-AF65-F5344CB8AC3E}">
        <p14:creationId xmlns:p14="http://schemas.microsoft.com/office/powerpoint/2010/main" val="209600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Complementarity </a:t>
            </a:r>
            <a:r>
              <a:rPr lang="en-GB" dirty="0" smtClean="0"/>
              <a:t/>
            </a:r>
            <a:br>
              <a:rPr lang="en-GB" dirty="0" smtClean="0"/>
            </a:br>
            <a:r>
              <a:rPr lang="fr-BE" dirty="0" err="1" smtClean="0"/>
              <a:t>Work</a:t>
            </a:r>
            <a:r>
              <a:rPr lang="fr-BE" dirty="0" smtClean="0"/>
              <a:t> </a:t>
            </a:r>
            <a:r>
              <a:rPr lang="fr-BE" dirty="0" err="1"/>
              <a:t>cooperation</a:t>
            </a:r>
            <a:r>
              <a:rPr lang="fr-BE" dirty="0"/>
              <a:t/>
            </a:r>
            <a:br>
              <a:rPr lang="fr-BE" dirty="0"/>
            </a:br>
            <a:endParaRPr lang="fr-BE" dirty="0"/>
          </a:p>
        </p:txBody>
      </p:sp>
      <p:sp>
        <p:nvSpPr>
          <p:cNvPr id="3" name="Espace réservé du contenu 2"/>
          <p:cNvSpPr>
            <a:spLocks noGrp="1"/>
          </p:cNvSpPr>
          <p:nvPr>
            <p:ph idx="1"/>
          </p:nvPr>
        </p:nvSpPr>
        <p:spPr/>
        <p:txBody>
          <a:bodyPr/>
          <a:lstStyle/>
          <a:p>
            <a:r>
              <a:rPr lang="fr-BE" sz="2400" dirty="0"/>
              <a:t>The relax zone </a:t>
            </a:r>
            <a:r>
              <a:rPr lang="fr-BE" sz="2400" dirty="0" err="1"/>
              <a:t>work</a:t>
            </a:r>
            <a:r>
              <a:rPr lang="fr-BE" sz="2400" dirty="0"/>
              <a:t> </a:t>
            </a:r>
            <a:r>
              <a:rPr lang="fr-BE" sz="2400" dirty="0" err="1"/>
              <a:t>is</a:t>
            </a:r>
            <a:r>
              <a:rPr lang="fr-BE" sz="2400" dirty="0"/>
              <a:t> </a:t>
            </a:r>
            <a:r>
              <a:rPr lang="en-GB" sz="2400" dirty="0"/>
              <a:t>complementary to the work of the Red Cross (urgent medical interventions). </a:t>
            </a:r>
          </a:p>
          <a:p>
            <a:r>
              <a:rPr lang="en-GB" sz="2400" dirty="0"/>
              <a:t>The Red Cross aren’t suitable in the </a:t>
            </a:r>
            <a:r>
              <a:rPr lang="fr-BE" sz="2400" dirty="0" err="1"/>
              <a:t>managing</a:t>
            </a:r>
            <a:r>
              <a:rPr lang="fr-BE" sz="2400" dirty="0"/>
              <a:t> of </a:t>
            </a:r>
            <a:r>
              <a:rPr lang="fr-BE" sz="2400" dirty="0" err="1"/>
              <a:t>drugs</a:t>
            </a:r>
            <a:r>
              <a:rPr lang="fr-BE" sz="2400" dirty="0"/>
              <a:t>’ </a:t>
            </a:r>
            <a:r>
              <a:rPr lang="fr-BE" sz="2400" dirty="0" err="1" smtClean="0"/>
              <a:t>consumption</a:t>
            </a:r>
            <a:r>
              <a:rPr lang="fr-BE" sz="2400" dirty="0" smtClean="0"/>
              <a:t> </a:t>
            </a:r>
            <a:r>
              <a:rPr lang="fr-BE" sz="2400" dirty="0" err="1"/>
              <a:t>problems</a:t>
            </a:r>
            <a:r>
              <a:rPr lang="fr-BE" sz="2400" dirty="0"/>
              <a:t> in </a:t>
            </a:r>
            <a:r>
              <a:rPr lang="fr-BE" sz="2400" dirty="0" err="1"/>
              <a:t>recreational</a:t>
            </a:r>
            <a:r>
              <a:rPr lang="fr-BE" sz="2400" dirty="0"/>
              <a:t> places, </a:t>
            </a:r>
            <a:r>
              <a:rPr lang="fr-BE" sz="2400" dirty="0" err="1"/>
              <a:t>including</a:t>
            </a:r>
            <a:r>
              <a:rPr lang="fr-BE" sz="2400" dirty="0"/>
              <a:t> the </a:t>
            </a:r>
            <a:r>
              <a:rPr lang="fr-BE" sz="2400" dirty="0" err="1"/>
              <a:t>anonymity</a:t>
            </a:r>
            <a:r>
              <a:rPr lang="fr-BE" sz="2400" dirty="0"/>
              <a:t> of the </a:t>
            </a:r>
            <a:r>
              <a:rPr lang="fr-BE" sz="2400" dirty="0" err="1"/>
              <a:t>beneficiary</a:t>
            </a:r>
            <a:r>
              <a:rPr lang="fr-BE" sz="2400" dirty="0"/>
              <a:t>. </a:t>
            </a:r>
          </a:p>
          <a:p>
            <a:endParaRPr lang="fr-BE" sz="2400" dirty="0"/>
          </a:p>
          <a:p>
            <a:r>
              <a:rPr lang="fr-BE" sz="2400" dirty="0" err="1"/>
              <a:t>We</a:t>
            </a:r>
            <a:r>
              <a:rPr lang="fr-BE" sz="2400" dirty="0"/>
              <a:t> </a:t>
            </a:r>
            <a:r>
              <a:rPr lang="fr-BE" sz="2400" dirty="0" err="1"/>
              <a:t>work</a:t>
            </a:r>
            <a:r>
              <a:rPr lang="fr-BE" sz="2400" dirty="0"/>
              <a:t> </a:t>
            </a:r>
            <a:r>
              <a:rPr lang="fr-BE" sz="2400" dirty="0" err="1"/>
              <a:t>with</a:t>
            </a:r>
            <a:r>
              <a:rPr lang="fr-BE" sz="2400" dirty="0"/>
              <a:t> the </a:t>
            </a:r>
            <a:r>
              <a:rPr lang="fr-BE" sz="2400" dirty="0" err="1"/>
              <a:t>cooperation</a:t>
            </a:r>
            <a:r>
              <a:rPr lang="fr-BE" sz="2400" dirty="0"/>
              <a:t> of all </a:t>
            </a:r>
            <a:r>
              <a:rPr lang="fr-BE" sz="2400" dirty="0" smtClean="0"/>
              <a:t>parties </a:t>
            </a:r>
            <a:r>
              <a:rPr lang="fr-BE" sz="2400" dirty="0" err="1"/>
              <a:t>involved</a:t>
            </a:r>
            <a:r>
              <a:rPr lang="fr-BE" sz="2400" dirty="0"/>
              <a:t> (</a:t>
            </a:r>
            <a:r>
              <a:rPr lang="fr-BE" sz="2400" dirty="0" err="1"/>
              <a:t>organizers</a:t>
            </a:r>
            <a:r>
              <a:rPr lang="fr-BE" sz="2400" dirty="0"/>
              <a:t>, </a:t>
            </a:r>
            <a:r>
              <a:rPr lang="fr-BE" sz="2400" dirty="0" err="1"/>
              <a:t>Red</a:t>
            </a:r>
            <a:r>
              <a:rPr lang="fr-BE" sz="2400" dirty="0"/>
              <a:t> Cross, </a:t>
            </a:r>
            <a:r>
              <a:rPr lang="fr-BE" sz="2400" dirty="0" err="1"/>
              <a:t>security</a:t>
            </a:r>
            <a:r>
              <a:rPr lang="fr-BE" sz="2400" dirty="0"/>
              <a:t>…). </a:t>
            </a:r>
          </a:p>
          <a:p>
            <a:r>
              <a:rPr lang="fr-BE" sz="2400" dirty="0"/>
              <a:t>For </a:t>
            </a:r>
            <a:r>
              <a:rPr lang="fr-BE" sz="2400" dirty="0" err="1"/>
              <a:t>example</a:t>
            </a:r>
            <a:r>
              <a:rPr lang="fr-BE" sz="2400" dirty="0"/>
              <a:t>, the </a:t>
            </a:r>
            <a:r>
              <a:rPr lang="fr-BE" sz="2400" dirty="0" err="1"/>
              <a:t>security</a:t>
            </a:r>
            <a:r>
              <a:rPr lang="fr-BE" sz="2400" dirty="0"/>
              <a:t> people know about </a:t>
            </a:r>
            <a:r>
              <a:rPr lang="fr-BE" sz="2400" dirty="0" err="1"/>
              <a:t>our</a:t>
            </a:r>
            <a:r>
              <a:rPr lang="fr-BE" sz="2400" dirty="0"/>
              <a:t> </a:t>
            </a:r>
            <a:r>
              <a:rPr lang="fr-BE" sz="2400" dirty="0" smtClean="0"/>
              <a:t>interventions </a:t>
            </a:r>
            <a:r>
              <a:rPr lang="fr-BE" sz="2400" dirty="0"/>
              <a:t>and </a:t>
            </a:r>
            <a:r>
              <a:rPr lang="fr-BE" sz="2400" dirty="0" err="1"/>
              <a:t>will</a:t>
            </a:r>
            <a:r>
              <a:rPr lang="fr-BE" sz="2400" dirty="0"/>
              <a:t> </a:t>
            </a:r>
            <a:r>
              <a:rPr lang="fr-BE" sz="2400" dirty="0" err="1"/>
              <a:t>send</a:t>
            </a:r>
            <a:r>
              <a:rPr lang="fr-BE" sz="2400" dirty="0"/>
              <a:t> the </a:t>
            </a:r>
            <a:r>
              <a:rPr lang="fr-BE" sz="2400" dirty="0" err="1"/>
              <a:t>person</a:t>
            </a:r>
            <a:r>
              <a:rPr lang="fr-BE" sz="2400" dirty="0"/>
              <a:t> </a:t>
            </a:r>
            <a:r>
              <a:rPr lang="fr-BE" sz="2400" dirty="0" err="1"/>
              <a:t>who</a:t>
            </a:r>
            <a:r>
              <a:rPr lang="fr-BE" sz="2400" dirty="0"/>
              <a:t> </a:t>
            </a:r>
            <a:r>
              <a:rPr lang="fr-BE" sz="2400" dirty="0" err="1"/>
              <a:t>is</a:t>
            </a:r>
            <a:r>
              <a:rPr lang="fr-BE" sz="2400" dirty="0"/>
              <a:t> feeling </a:t>
            </a:r>
            <a:r>
              <a:rPr lang="fr-BE" sz="2400" dirty="0" err="1"/>
              <a:t>bad</a:t>
            </a:r>
            <a:r>
              <a:rPr lang="fr-BE" sz="2400" dirty="0"/>
              <a:t> over to the relax zone; </a:t>
            </a:r>
            <a:r>
              <a:rPr lang="fr-BE" sz="2400" dirty="0" err="1"/>
              <a:t>this</a:t>
            </a:r>
            <a:r>
              <a:rPr lang="fr-BE" sz="2400" dirty="0"/>
              <a:t> </a:t>
            </a:r>
            <a:r>
              <a:rPr lang="fr-BE" sz="2400" dirty="0" err="1"/>
              <a:t>is</a:t>
            </a:r>
            <a:r>
              <a:rPr lang="fr-BE" sz="2400" dirty="0"/>
              <a:t> good for the party. </a:t>
            </a:r>
          </a:p>
          <a:p>
            <a:endParaRPr lang="fr-BE" dirty="0"/>
          </a:p>
        </p:txBody>
      </p:sp>
    </p:spTree>
    <p:extLst>
      <p:ext uri="{BB962C8B-B14F-4D97-AF65-F5344CB8AC3E}">
        <p14:creationId xmlns:p14="http://schemas.microsoft.com/office/powerpoint/2010/main" val="201719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Year</a:t>
            </a:r>
            <a:r>
              <a:rPr lang="fr-BE" dirty="0"/>
              <a:t> </a:t>
            </a:r>
            <a:r>
              <a:rPr lang="fr-BE" dirty="0" err="1"/>
              <a:t>after</a:t>
            </a:r>
            <a:r>
              <a:rPr lang="fr-BE" dirty="0"/>
              <a:t> </a:t>
            </a:r>
            <a:r>
              <a:rPr lang="fr-BE" dirty="0" err="1"/>
              <a:t>year</a:t>
            </a:r>
            <a:endParaRPr lang="fr-BE" dirty="0"/>
          </a:p>
        </p:txBody>
      </p:sp>
      <p:sp>
        <p:nvSpPr>
          <p:cNvPr id="3" name="Espace réservé du contenu 2"/>
          <p:cNvSpPr>
            <a:spLocks noGrp="1"/>
          </p:cNvSpPr>
          <p:nvPr>
            <p:ph idx="1"/>
          </p:nvPr>
        </p:nvSpPr>
        <p:spPr>
          <a:xfrm>
            <a:off x="3869268" y="864108"/>
            <a:ext cx="7315200" cy="2969762"/>
          </a:xfrm>
        </p:spPr>
        <p:txBody>
          <a:bodyPr/>
          <a:lstStyle/>
          <a:p>
            <a:pPr algn="just"/>
            <a:r>
              <a:rPr lang="fr-BE" sz="2400" dirty="0" err="1"/>
              <a:t>Since</a:t>
            </a:r>
            <a:r>
              <a:rPr lang="fr-BE" sz="2400" dirty="0"/>
              <a:t> 2003 Relax Zones </a:t>
            </a:r>
            <a:r>
              <a:rPr lang="fr-BE" sz="2400" dirty="0" err="1"/>
              <a:t>appeared</a:t>
            </a:r>
            <a:r>
              <a:rPr lang="fr-BE" sz="2400" dirty="0"/>
              <a:t> in </a:t>
            </a:r>
            <a:r>
              <a:rPr lang="fr-BE" sz="2400" dirty="0" err="1"/>
              <a:t>other</a:t>
            </a:r>
            <a:r>
              <a:rPr lang="fr-BE" sz="2400" dirty="0"/>
              <a:t> </a:t>
            </a:r>
            <a:r>
              <a:rPr lang="fr-BE" sz="2400" dirty="0" err="1"/>
              <a:t>events</a:t>
            </a:r>
            <a:r>
              <a:rPr lang="fr-BE" sz="2400" dirty="0"/>
              <a:t>: indoor and </a:t>
            </a:r>
            <a:r>
              <a:rPr lang="fr-BE" sz="2400" dirty="0" err="1"/>
              <a:t>outdoor</a:t>
            </a:r>
            <a:r>
              <a:rPr lang="fr-BE" sz="2400" dirty="0"/>
              <a:t>, world music festivals, rock &amp; </a:t>
            </a:r>
            <a:r>
              <a:rPr lang="fr-BE" sz="2400" dirty="0" err="1"/>
              <a:t>electroonic</a:t>
            </a:r>
            <a:r>
              <a:rPr lang="fr-BE" sz="2400" dirty="0"/>
              <a:t> festivals, large techno parties…</a:t>
            </a:r>
          </a:p>
          <a:p>
            <a:pPr algn="just"/>
            <a:endParaRPr lang="fr-BE" sz="2400" dirty="0"/>
          </a:p>
          <a:p>
            <a:pPr algn="just"/>
            <a:r>
              <a:rPr lang="fr-BE" sz="2400" dirty="0" err="1"/>
              <a:t>Since</a:t>
            </a:r>
            <a:r>
              <a:rPr lang="fr-BE" sz="2400" dirty="0"/>
              <a:t> 2003 Modus Vivendi </a:t>
            </a:r>
            <a:r>
              <a:rPr lang="fr-BE" sz="2400" dirty="0" smtClean="0"/>
              <a:t>has </a:t>
            </a:r>
            <a:r>
              <a:rPr lang="fr-BE" sz="2400" dirty="0" err="1" smtClean="0"/>
              <a:t>organized</a:t>
            </a:r>
            <a:r>
              <a:rPr lang="fr-BE" sz="2400" dirty="0" smtClean="0"/>
              <a:t> over 50 </a:t>
            </a:r>
            <a:r>
              <a:rPr lang="fr-BE" sz="2400" dirty="0"/>
              <a:t>relax </a:t>
            </a:r>
            <a:r>
              <a:rPr lang="fr-BE" sz="2400" dirty="0" smtClean="0"/>
              <a:t>Zones in </a:t>
            </a:r>
            <a:r>
              <a:rPr lang="fr-BE" sz="2400" dirty="0" err="1" smtClean="0"/>
              <a:t>Belgium’s</a:t>
            </a:r>
            <a:r>
              <a:rPr lang="fr-BE" sz="2400" dirty="0" smtClean="0"/>
              <a:t> French </a:t>
            </a:r>
            <a:r>
              <a:rPr lang="fr-BE" sz="2400" dirty="0" err="1" smtClean="0"/>
              <a:t>speaking</a:t>
            </a:r>
            <a:r>
              <a:rPr lang="fr-BE" sz="2400" dirty="0" smtClean="0"/>
              <a:t> </a:t>
            </a:r>
            <a:r>
              <a:rPr lang="fr-BE" sz="2400" dirty="0" err="1" smtClean="0"/>
              <a:t>community</a:t>
            </a:r>
            <a:endParaRPr lang="fr-B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848" y="3544677"/>
            <a:ext cx="5890352" cy="3313323"/>
          </a:xfrm>
          <a:prstGeom prst="rect">
            <a:avLst/>
          </a:prstGeom>
        </p:spPr>
      </p:pic>
    </p:spTree>
    <p:extLst>
      <p:ext uri="{BB962C8B-B14F-4D97-AF65-F5344CB8AC3E}">
        <p14:creationId xmlns:p14="http://schemas.microsoft.com/office/powerpoint/2010/main" val="153381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History</a:t>
            </a:r>
            <a:endParaRPr lang="fr-BE" dirty="0"/>
          </a:p>
        </p:txBody>
      </p:sp>
      <p:sp>
        <p:nvSpPr>
          <p:cNvPr id="3" name="Espace réservé du contenu 2"/>
          <p:cNvSpPr>
            <a:spLocks noGrp="1"/>
          </p:cNvSpPr>
          <p:nvPr>
            <p:ph idx="1"/>
          </p:nvPr>
        </p:nvSpPr>
        <p:spPr/>
        <p:txBody>
          <a:bodyPr/>
          <a:lstStyle/>
          <a:p>
            <a:r>
              <a:rPr lang="fr-BE" dirty="0" err="1">
                <a:solidFill>
                  <a:schemeClr val="tx1"/>
                </a:solidFill>
                <a:latin typeface="Arial Unicode MS" panose="020B0604020202020204" pitchFamily="34" charset="-128"/>
              </a:rPr>
              <a:t>Created</a:t>
            </a:r>
            <a:r>
              <a:rPr lang="fr-BE" dirty="0">
                <a:solidFill>
                  <a:schemeClr val="tx1"/>
                </a:solidFill>
                <a:latin typeface="Arial Unicode MS" panose="020B0604020202020204" pitchFamily="34" charset="-128"/>
              </a:rPr>
              <a:t> in 1993, the non-profit </a:t>
            </a:r>
            <a:r>
              <a:rPr lang="fr-BE" dirty="0" err="1">
                <a:solidFill>
                  <a:schemeClr val="tx1"/>
                </a:solidFill>
                <a:latin typeface="Arial Unicode MS" panose="020B0604020202020204" pitchFamily="34" charset="-128"/>
              </a:rPr>
              <a:t>organization</a:t>
            </a:r>
            <a:r>
              <a:rPr lang="fr-BE" dirty="0">
                <a:solidFill>
                  <a:schemeClr val="tx1"/>
                </a:solidFill>
                <a:latin typeface="Arial Unicode MS" panose="020B0604020202020204" pitchFamily="34" charset="-128"/>
              </a:rPr>
              <a:t> Modus Vivendi </a:t>
            </a:r>
            <a:r>
              <a:rPr lang="fr-BE" dirty="0" err="1">
                <a:solidFill>
                  <a:schemeClr val="tx1"/>
                </a:solidFill>
                <a:latin typeface="Arial Unicode MS" panose="020B0604020202020204" pitchFamily="34" charset="-128"/>
              </a:rPr>
              <a:t>becomes</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responsible</a:t>
            </a:r>
            <a:r>
              <a:rPr lang="fr-BE" dirty="0">
                <a:solidFill>
                  <a:schemeClr val="tx1"/>
                </a:solidFill>
                <a:latin typeface="Arial Unicode MS" panose="020B0604020202020204" pitchFamily="34" charset="-128"/>
              </a:rPr>
              <a:t> for the </a:t>
            </a:r>
            <a:r>
              <a:rPr lang="fr-BE" dirty="0" err="1">
                <a:solidFill>
                  <a:schemeClr val="tx1"/>
                </a:solidFill>
                <a:latin typeface="Arial Unicode MS" panose="020B0604020202020204" pitchFamily="34" charset="-128"/>
              </a:rPr>
              <a:t>prevention</a:t>
            </a:r>
            <a:r>
              <a:rPr lang="fr-BE" dirty="0">
                <a:solidFill>
                  <a:schemeClr val="tx1"/>
                </a:solidFill>
                <a:latin typeface="Arial Unicode MS" panose="020B0604020202020204" pitchFamily="34" charset="-128"/>
              </a:rPr>
              <a:t> of AIDS </a:t>
            </a:r>
            <a:r>
              <a:rPr lang="fr-BE" dirty="0" err="1">
                <a:solidFill>
                  <a:schemeClr val="tx1"/>
                </a:solidFill>
                <a:latin typeface="Arial Unicode MS" panose="020B0604020202020204" pitchFamily="34" charset="-128"/>
              </a:rPr>
              <a:t>aimed</a:t>
            </a:r>
            <a:r>
              <a:rPr lang="fr-BE" dirty="0">
                <a:solidFill>
                  <a:schemeClr val="tx1"/>
                </a:solidFill>
                <a:latin typeface="Arial Unicode MS" panose="020B0604020202020204" pitchFamily="34" charset="-128"/>
              </a:rPr>
              <a:t> at </a:t>
            </a:r>
            <a:r>
              <a:rPr lang="fr-BE" dirty="0" err="1">
                <a:solidFill>
                  <a:schemeClr val="tx1"/>
                </a:solidFill>
                <a:latin typeface="Arial Unicode MS" panose="020B0604020202020204" pitchFamily="34" charset="-128"/>
              </a:rPr>
              <a:t>drug</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users</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implying</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intravenous</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drug</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injectors</a:t>
            </a:r>
            <a:r>
              <a:rPr lang="fr-BE" dirty="0">
                <a:solidFill>
                  <a:schemeClr val="tx1"/>
                </a:solidFill>
                <a:latin typeface="Arial Unicode MS" panose="020B0604020202020204" pitchFamily="34" charset="-128"/>
              </a:rPr>
              <a:t>. In </a:t>
            </a:r>
            <a:r>
              <a:rPr lang="fr-BE" dirty="0" err="1">
                <a:solidFill>
                  <a:schemeClr val="tx1"/>
                </a:solidFill>
                <a:latin typeface="Arial Unicode MS" panose="020B0604020202020204" pitchFamily="34" charset="-128"/>
              </a:rPr>
              <a:t>this</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context</a:t>
            </a:r>
            <a:r>
              <a:rPr lang="fr-BE" dirty="0">
                <a:solidFill>
                  <a:schemeClr val="tx1"/>
                </a:solidFill>
                <a:latin typeface="Arial Unicode MS" panose="020B0604020202020204" pitchFamily="34" charset="-128"/>
              </a:rPr>
              <a:t>, the association </a:t>
            </a:r>
            <a:r>
              <a:rPr lang="fr-BE" dirty="0" err="1">
                <a:solidFill>
                  <a:schemeClr val="tx1"/>
                </a:solidFill>
                <a:latin typeface="Arial Unicode MS" panose="020B0604020202020204" pitchFamily="34" charset="-128"/>
              </a:rPr>
              <a:t>had</a:t>
            </a:r>
            <a:r>
              <a:rPr lang="fr-BE" dirty="0">
                <a:solidFill>
                  <a:schemeClr val="tx1"/>
                </a:solidFill>
                <a:latin typeface="Arial Unicode MS" panose="020B0604020202020204" pitchFamily="34" charset="-128"/>
              </a:rPr>
              <a:t> a </a:t>
            </a:r>
            <a:r>
              <a:rPr lang="fr-BE" dirty="0" err="1">
                <a:solidFill>
                  <a:schemeClr val="tx1"/>
                </a:solidFill>
                <a:latin typeface="Arial Unicode MS" panose="020B0604020202020204" pitchFamily="34" charset="-128"/>
              </a:rPr>
              <a:t>coordinator’s</a:t>
            </a:r>
            <a:r>
              <a:rPr lang="fr-BE" dirty="0">
                <a:solidFill>
                  <a:schemeClr val="tx1"/>
                </a:solidFill>
                <a:latin typeface="Arial Unicode MS" panose="020B0604020202020204" pitchFamily="34" charset="-128"/>
              </a:rPr>
              <a:t> </a:t>
            </a:r>
            <a:r>
              <a:rPr lang="fr-BE" dirty="0" err="1">
                <a:solidFill>
                  <a:schemeClr val="tx1"/>
                </a:solidFill>
                <a:latin typeface="Arial Unicode MS" panose="020B0604020202020204" pitchFamily="34" charset="-128"/>
              </a:rPr>
              <a:t>role</a:t>
            </a:r>
            <a:r>
              <a:rPr lang="fr-BE" dirty="0">
                <a:solidFill>
                  <a:schemeClr val="tx1"/>
                </a:solidFill>
                <a:latin typeface="Arial Unicode MS" panose="020B0604020202020204" pitchFamily="34" charset="-128"/>
              </a:rPr>
              <a:t> for all AIDS </a:t>
            </a:r>
            <a:r>
              <a:rPr lang="fr-BE" dirty="0" err="1">
                <a:solidFill>
                  <a:schemeClr val="tx1"/>
                </a:solidFill>
                <a:latin typeface="Arial Unicode MS" panose="020B0604020202020204" pitchFamily="34" charset="-128"/>
              </a:rPr>
              <a:t>prevention</a:t>
            </a:r>
            <a:r>
              <a:rPr lang="fr-BE" dirty="0">
                <a:solidFill>
                  <a:schemeClr val="tx1"/>
                </a:solidFill>
                <a:latin typeface="Arial Unicode MS" panose="020B0604020202020204" pitchFamily="34" charset="-128"/>
              </a:rPr>
              <a:t> actions and interventions </a:t>
            </a:r>
            <a:r>
              <a:rPr lang="fr-BE" dirty="0" err="1">
                <a:solidFill>
                  <a:schemeClr val="tx1"/>
                </a:solidFill>
                <a:latin typeface="Arial Unicode MS" panose="020B0604020202020204" pitchFamily="34" charset="-128"/>
              </a:rPr>
              <a:t>aimed</a:t>
            </a:r>
            <a:r>
              <a:rPr lang="fr-BE" dirty="0">
                <a:solidFill>
                  <a:schemeClr val="tx1"/>
                </a:solidFill>
                <a:latin typeface="Arial Unicode MS" panose="020B0604020202020204" pitchFamily="34" charset="-128"/>
              </a:rPr>
              <a:t> at </a:t>
            </a:r>
            <a:r>
              <a:rPr lang="fr-BE" dirty="0" err="1">
                <a:solidFill>
                  <a:schemeClr val="tx1"/>
                </a:solidFill>
                <a:latin typeface="Arial Unicode MS" panose="020B0604020202020204" pitchFamily="34" charset="-128"/>
              </a:rPr>
              <a:t>this</a:t>
            </a:r>
            <a:r>
              <a:rPr lang="fr-BE" dirty="0">
                <a:solidFill>
                  <a:schemeClr val="tx1"/>
                </a:solidFill>
                <a:latin typeface="Arial Unicode MS" panose="020B0604020202020204" pitchFamily="34" charset="-128"/>
              </a:rPr>
              <a:t> public </a:t>
            </a:r>
            <a:r>
              <a:rPr lang="fr-BE" dirty="0" err="1">
                <a:solidFill>
                  <a:schemeClr val="tx1"/>
                </a:solidFill>
                <a:latin typeface="Arial Unicode MS" panose="020B0604020202020204" pitchFamily="34" charset="-128"/>
              </a:rPr>
              <a:t>within</a:t>
            </a:r>
            <a:r>
              <a:rPr lang="fr-BE" dirty="0">
                <a:solidFill>
                  <a:schemeClr val="tx1"/>
                </a:solidFill>
                <a:latin typeface="Arial Unicode MS" panose="020B0604020202020204" pitchFamily="34" charset="-128"/>
              </a:rPr>
              <a:t> the French </a:t>
            </a:r>
            <a:r>
              <a:rPr lang="fr-BE" dirty="0" err="1">
                <a:solidFill>
                  <a:schemeClr val="tx1"/>
                </a:solidFill>
                <a:latin typeface="Arial Unicode MS" panose="020B0604020202020204" pitchFamily="34" charset="-128"/>
              </a:rPr>
              <a:t>Community</a:t>
            </a:r>
            <a:r>
              <a:rPr lang="fr-BE" dirty="0">
                <a:solidFill>
                  <a:schemeClr val="tx1"/>
                </a:solidFill>
                <a:latin typeface="Arial Unicode MS" panose="020B0604020202020204" pitchFamily="34" charset="-128"/>
              </a:rPr>
              <a:t>.</a:t>
            </a:r>
          </a:p>
          <a:p>
            <a:endParaRPr lang="fr-BE" dirty="0"/>
          </a:p>
        </p:txBody>
      </p:sp>
      <p:pic>
        <p:nvPicPr>
          <p:cNvPr id="4" name="Image 3" descr="parachute.JPG"/>
          <p:cNvPicPr/>
          <p:nvPr/>
        </p:nvPicPr>
        <p:blipFill>
          <a:blip r:embed="rId2"/>
          <a:stretch>
            <a:fillRect/>
          </a:stretch>
        </p:blipFill>
        <p:spPr>
          <a:xfrm>
            <a:off x="6625330" y="292622"/>
            <a:ext cx="1122680" cy="831215"/>
          </a:xfrm>
          <a:prstGeom prst="rect">
            <a:avLst/>
          </a:prstGeom>
        </p:spPr>
      </p:pic>
      <p:pic>
        <p:nvPicPr>
          <p:cNvPr id="5" name="Picture 3"/>
          <p:cNvPicPr/>
          <p:nvPr/>
        </p:nvPicPr>
        <p:blipFill>
          <a:blip r:embed="rId3"/>
          <a:stretch/>
        </p:blipFill>
        <p:spPr>
          <a:xfrm>
            <a:off x="10815000" y="4726800"/>
            <a:ext cx="1377000" cy="1377000"/>
          </a:xfrm>
          <a:prstGeom prst="rect">
            <a:avLst/>
          </a:prstGeom>
          <a:ln w="9360">
            <a:noFill/>
          </a:ln>
        </p:spPr>
      </p:pic>
    </p:spTree>
    <p:extLst>
      <p:ext uri="{BB962C8B-B14F-4D97-AF65-F5344CB8AC3E}">
        <p14:creationId xmlns:p14="http://schemas.microsoft.com/office/powerpoint/2010/main" val="87879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History</a:t>
            </a:r>
            <a:endParaRPr lang="fr-BE" dirty="0"/>
          </a:p>
        </p:txBody>
      </p:sp>
      <p:sp>
        <p:nvSpPr>
          <p:cNvPr id="4" name="Rectangle 1"/>
          <p:cNvSpPr>
            <a:spLocks noGrp="1" noChangeArrowheads="1"/>
          </p:cNvSpPr>
          <p:nvPr>
            <p:ph idx="1"/>
          </p:nvPr>
        </p:nvSpPr>
        <p:spPr bwMode="auto">
          <a:xfrm>
            <a:off x="3714760" y="741221"/>
            <a:ext cx="6505221"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R="0" lvl="0" fontAlgn="base">
              <a:spcAft>
                <a:spcPct val="0"/>
              </a:spcAft>
              <a:buSzTx/>
              <a:tabLst/>
            </a:pPr>
            <a:r>
              <a:rPr lang="fr-FR" altLang="fr-FR" dirty="0" err="1">
                <a:solidFill>
                  <a:schemeClr val="tx1"/>
                </a:solidFill>
                <a:latin typeface="Arial Unicode MS" panose="020B0604020202020204" pitchFamily="34" charset="-128"/>
              </a:rPr>
              <a:t>Gradually</a:t>
            </a:r>
            <a:r>
              <a:rPr lang="fr-FR" altLang="fr-FR" dirty="0">
                <a:solidFill>
                  <a:schemeClr val="tx1"/>
                </a:solidFill>
                <a:latin typeface="Arial Unicode MS" panose="020B0604020202020204" pitchFamily="34" charset="-128"/>
              </a:rPr>
              <a:t>, the </a:t>
            </a:r>
            <a:r>
              <a:rPr lang="fr-FR" altLang="fr-FR" dirty="0" err="1">
                <a:solidFill>
                  <a:schemeClr val="tx1"/>
                </a:solidFill>
                <a:latin typeface="Arial Unicode MS" panose="020B0604020202020204" pitchFamily="34" charset="-128"/>
              </a:rPr>
              <a:t>project</a:t>
            </a:r>
            <a:r>
              <a:rPr lang="fr-FR" altLang="fr-FR" dirty="0">
                <a:solidFill>
                  <a:schemeClr val="tx1"/>
                </a:solidFill>
                <a:latin typeface="Arial Unicode MS" panose="020B0604020202020204" pitchFamily="34" charset="-128"/>
              </a:rPr>
              <a:t> of </a:t>
            </a:r>
            <a:r>
              <a:rPr lang="fr-FR" altLang="fr-FR" dirty="0" err="1">
                <a:solidFill>
                  <a:schemeClr val="tx1"/>
                </a:solidFill>
                <a:latin typeface="Arial Unicode MS" panose="020B0604020202020204" pitchFamily="34" charset="-128"/>
              </a:rPr>
              <a:t>infectious</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risks</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prevention</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widened</a:t>
            </a:r>
            <a:r>
              <a:rPr lang="fr-FR" altLang="fr-FR" dirty="0">
                <a:solidFill>
                  <a:schemeClr val="tx1"/>
                </a:solidFill>
                <a:latin typeface="Arial Unicode MS" panose="020B0604020202020204" pitchFamily="34" charset="-128"/>
              </a:rPr>
              <a:t> to </a:t>
            </a:r>
            <a:r>
              <a:rPr lang="fr-FR" altLang="fr-FR" dirty="0" err="1">
                <a:solidFill>
                  <a:schemeClr val="tx1"/>
                </a:solidFill>
                <a:latin typeface="Arial Unicode MS" panose="020B0604020202020204" pitchFamily="34" charset="-128"/>
              </a:rPr>
              <a:t>reduction</a:t>
            </a:r>
            <a:r>
              <a:rPr lang="fr-FR" altLang="fr-FR" dirty="0">
                <a:solidFill>
                  <a:schemeClr val="tx1"/>
                </a:solidFill>
                <a:latin typeface="Arial Unicode MS" panose="020B0604020202020204" pitchFamily="34" charset="-128"/>
              </a:rPr>
              <a:t> of all </a:t>
            </a:r>
            <a:r>
              <a:rPr lang="fr-FR" altLang="fr-FR" dirty="0" err="1">
                <a:solidFill>
                  <a:schemeClr val="tx1"/>
                </a:solidFill>
                <a:latin typeface="Arial Unicode MS" panose="020B0604020202020204" pitchFamily="34" charset="-128"/>
              </a:rPr>
              <a:t>risks</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related</a:t>
            </a:r>
            <a:r>
              <a:rPr lang="fr-FR" altLang="fr-FR" dirty="0">
                <a:solidFill>
                  <a:schemeClr val="tx1"/>
                </a:solidFill>
                <a:latin typeface="Arial Unicode MS" panose="020B0604020202020204" pitchFamily="34" charset="-128"/>
              </a:rPr>
              <a:t> to the </a:t>
            </a:r>
            <a:r>
              <a:rPr lang="fr-FR" altLang="fr-FR" dirty="0" err="1">
                <a:solidFill>
                  <a:schemeClr val="tx1"/>
                </a:solidFill>
                <a:latin typeface="Arial Unicode MS" panose="020B0604020202020204" pitchFamily="34" charset="-128"/>
              </a:rPr>
              <a:t>consumption</a:t>
            </a:r>
            <a:r>
              <a:rPr lang="fr-FR" altLang="fr-FR" dirty="0">
                <a:solidFill>
                  <a:schemeClr val="tx1"/>
                </a:solidFill>
                <a:latin typeface="Arial Unicode MS" panose="020B0604020202020204" pitchFamily="34" charset="-128"/>
              </a:rPr>
              <a:t> of all </a:t>
            </a:r>
            <a:r>
              <a:rPr lang="fr-FR" altLang="fr-FR" dirty="0" err="1">
                <a:solidFill>
                  <a:schemeClr val="tx1"/>
                </a:solidFill>
                <a:latin typeface="Arial Unicode MS" panose="020B0604020202020204" pitchFamily="34" charset="-128"/>
              </a:rPr>
              <a:t>drugs</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legal</a:t>
            </a:r>
            <a:r>
              <a:rPr lang="fr-FR" altLang="fr-FR" dirty="0">
                <a:solidFill>
                  <a:schemeClr val="tx1"/>
                </a:solidFill>
                <a:latin typeface="Arial Unicode MS" panose="020B0604020202020204" pitchFamily="34" charset="-128"/>
              </a:rPr>
              <a:t> or </a:t>
            </a:r>
            <a:r>
              <a:rPr lang="fr-FR" altLang="fr-FR" dirty="0" err="1">
                <a:solidFill>
                  <a:schemeClr val="tx1"/>
                </a:solidFill>
                <a:latin typeface="Arial Unicode MS" panose="020B0604020202020204" pitchFamily="34" charset="-128"/>
              </a:rPr>
              <a:t>illegal</a:t>
            </a:r>
            <a:r>
              <a:rPr lang="fr-FR" altLang="fr-FR" dirty="0">
                <a:solidFill>
                  <a:schemeClr val="tx1"/>
                </a:solidFill>
                <a:latin typeface="Arial Unicode MS" panose="020B0604020202020204" pitchFamily="34" charset="-128"/>
              </a:rPr>
              <a:t>) </a:t>
            </a:r>
            <a:r>
              <a:rPr lang="fr-FR" altLang="fr-FR" dirty="0" err="1">
                <a:solidFill>
                  <a:schemeClr val="tx1"/>
                </a:solidFill>
                <a:latin typeface="Arial Unicode MS" panose="020B0604020202020204" pitchFamily="34" charset="-128"/>
              </a:rPr>
              <a:t>whatever</a:t>
            </a:r>
            <a:r>
              <a:rPr lang="fr-FR" altLang="fr-FR" dirty="0">
                <a:solidFill>
                  <a:schemeClr val="tx1"/>
                </a:solidFill>
                <a:latin typeface="Arial Unicode MS" panose="020B0604020202020204" pitchFamily="34" charset="-128"/>
              </a:rPr>
              <a:t> the modes and types of </a:t>
            </a:r>
            <a:r>
              <a:rPr lang="fr-FR" altLang="fr-FR" dirty="0" err="1">
                <a:solidFill>
                  <a:schemeClr val="tx1"/>
                </a:solidFill>
                <a:latin typeface="Arial Unicode MS" panose="020B0604020202020204" pitchFamily="34" charset="-128"/>
              </a:rPr>
              <a:t>consumption</a:t>
            </a:r>
            <a:r>
              <a:rPr lang="fr-FR" altLang="fr-FR" dirty="0">
                <a:solidFill>
                  <a:schemeClr val="tx1"/>
                </a:solidFill>
                <a:latin typeface="Arial Unicode MS" panose="020B0604020202020204" pitchFamily="34" charset="-128"/>
              </a:rPr>
              <a:t>.</a:t>
            </a:r>
            <a:r>
              <a:rPr lang="fr-BE" altLang="fr-FR" dirty="0">
                <a:solidFill>
                  <a:schemeClr val="tx1"/>
                </a:solidFill>
                <a:latin typeface="Arial Unicode MS" panose="020B0604020202020204" pitchFamily="34" charset="-128"/>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661" y="2753644"/>
            <a:ext cx="3106527" cy="3844712"/>
          </a:xfrm>
          <a:prstGeom prst="rect">
            <a:avLst/>
          </a:prstGeom>
        </p:spPr>
      </p:pic>
      <p:pic>
        <p:nvPicPr>
          <p:cNvPr id="6" name="Picture 3"/>
          <p:cNvPicPr/>
          <p:nvPr/>
        </p:nvPicPr>
        <p:blipFill>
          <a:blip r:embed="rId4"/>
          <a:stretch/>
        </p:blipFill>
        <p:spPr>
          <a:xfrm>
            <a:off x="10815000" y="4676000"/>
            <a:ext cx="1377000" cy="1377000"/>
          </a:xfrm>
          <a:prstGeom prst="rect">
            <a:avLst/>
          </a:prstGeom>
          <a:ln w="9360">
            <a:noFill/>
          </a:ln>
        </p:spPr>
      </p:pic>
      <p:pic>
        <p:nvPicPr>
          <p:cNvPr id="7" name="Image 6" descr="parachute.JPG"/>
          <p:cNvPicPr/>
          <p:nvPr/>
        </p:nvPicPr>
        <p:blipFill>
          <a:blip r:embed="rId5"/>
          <a:stretch>
            <a:fillRect/>
          </a:stretch>
        </p:blipFill>
        <p:spPr>
          <a:xfrm>
            <a:off x="10459200" y="3256159"/>
            <a:ext cx="1122680" cy="831215"/>
          </a:xfrm>
          <a:prstGeom prst="rect">
            <a:avLst/>
          </a:prstGeom>
        </p:spPr>
      </p:pic>
    </p:spTree>
    <p:extLst>
      <p:ext uri="{BB962C8B-B14F-4D97-AF65-F5344CB8AC3E}">
        <p14:creationId xmlns:p14="http://schemas.microsoft.com/office/powerpoint/2010/main" val="234471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Projects</a:t>
            </a:r>
            <a:r>
              <a:rPr lang="fr-BE" dirty="0" smtClean="0"/>
              <a:t> </a:t>
            </a:r>
            <a:r>
              <a:rPr lang="fr-BE" dirty="0" err="1" smtClean="0"/>
              <a:t>developed</a:t>
            </a:r>
            <a:r>
              <a:rPr lang="fr-BE" dirty="0" smtClean="0"/>
              <a:t> by Modus Vivendi</a:t>
            </a:r>
            <a:endParaRPr lang="fr-BE" dirty="0"/>
          </a:p>
        </p:txBody>
      </p:sp>
      <p:sp>
        <p:nvSpPr>
          <p:cNvPr id="3" name="Espace réservé du texte 2"/>
          <p:cNvSpPr>
            <a:spLocks noGrp="1"/>
          </p:cNvSpPr>
          <p:nvPr>
            <p:ph type="body" idx="1"/>
          </p:nvPr>
        </p:nvSpPr>
        <p:spPr>
          <a:xfrm>
            <a:off x="3879920" y="727112"/>
            <a:ext cx="3474720" cy="1839817"/>
          </a:xfrm>
        </p:spPr>
        <p:txBody>
          <a:bodyPr>
            <a:normAutofit/>
          </a:bodyPr>
          <a:lstStyle/>
          <a:p>
            <a:r>
              <a:rPr lang="fr-FR" altLang="fr-FR" sz="3500" dirty="0" err="1" smtClean="0"/>
              <a:t>Methodology</a:t>
            </a:r>
            <a:r>
              <a:rPr lang="fr-FR" altLang="fr-FR" sz="3500" dirty="0" smtClean="0"/>
              <a:t> support </a:t>
            </a:r>
            <a:r>
              <a:rPr lang="fr-FR" altLang="fr-FR" sz="3500" dirty="0"/>
              <a:t>team</a:t>
            </a:r>
          </a:p>
          <a:p>
            <a:endParaRPr lang="fr-BE" sz="3600" dirty="0"/>
          </a:p>
        </p:txBody>
      </p:sp>
      <p:sp>
        <p:nvSpPr>
          <p:cNvPr id="4" name="Espace réservé du contenu 3"/>
          <p:cNvSpPr>
            <a:spLocks noGrp="1"/>
          </p:cNvSpPr>
          <p:nvPr>
            <p:ph sz="half" idx="2"/>
          </p:nvPr>
        </p:nvSpPr>
        <p:spPr>
          <a:xfrm>
            <a:off x="3879920" y="1930935"/>
            <a:ext cx="3474720" cy="4690201"/>
          </a:xfrm>
        </p:spPr>
        <p:txBody>
          <a:bodyPr>
            <a:normAutofit/>
          </a:bodyPr>
          <a:lstStyle/>
          <a:p>
            <a:r>
              <a:rPr lang="fr-BE" sz="2800" dirty="0" smtClean="0"/>
              <a:t>Evaluation of </a:t>
            </a:r>
            <a:r>
              <a:rPr lang="fr-BE" sz="2800" dirty="0" err="1" smtClean="0"/>
              <a:t>projects</a:t>
            </a:r>
            <a:endParaRPr lang="fr-BE" sz="2800" dirty="0" smtClean="0"/>
          </a:p>
          <a:p>
            <a:r>
              <a:rPr lang="fr-BE" sz="2800" dirty="0" smtClean="0"/>
              <a:t>Publications: brochures, flyers and support information</a:t>
            </a:r>
          </a:p>
          <a:p>
            <a:r>
              <a:rPr lang="fr-BE" sz="2800" dirty="0" smtClean="0"/>
              <a:t>Trainings </a:t>
            </a:r>
            <a:endParaRPr lang="fr-BE" sz="2800" dirty="0"/>
          </a:p>
        </p:txBody>
      </p:sp>
      <p:sp>
        <p:nvSpPr>
          <p:cNvPr id="5" name="Espace réservé du texte 4"/>
          <p:cNvSpPr>
            <a:spLocks noGrp="1"/>
          </p:cNvSpPr>
          <p:nvPr>
            <p:ph type="body" sz="quarter" idx="3"/>
          </p:nvPr>
        </p:nvSpPr>
        <p:spPr/>
        <p:txBody>
          <a:bodyPr>
            <a:normAutofit/>
          </a:bodyPr>
          <a:lstStyle/>
          <a:p>
            <a:r>
              <a:rPr lang="fr-BE" sz="3200" dirty="0" smtClean="0"/>
              <a:t>Back-line team</a:t>
            </a:r>
            <a:endParaRPr lang="fr-BE" sz="3200" dirty="0"/>
          </a:p>
        </p:txBody>
      </p:sp>
      <p:sp>
        <p:nvSpPr>
          <p:cNvPr id="6" name="Espace réservé du contenu 5"/>
          <p:cNvSpPr>
            <a:spLocks noGrp="1"/>
          </p:cNvSpPr>
          <p:nvPr>
            <p:ph sz="quarter" idx="4"/>
          </p:nvPr>
        </p:nvSpPr>
        <p:spPr>
          <a:xfrm>
            <a:off x="7818463" y="1930936"/>
            <a:ext cx="3474720" cy="4690200"/>
          </a:xfrm>
        </p:spPr>
        <p:txBody>
          <a:bodyPr>
            <a:normAutofit/>
          </a:bodyPr>
          <a:lstStyle/>
          <a:p>
            <a:r>
              <a:rPr lang="fr-BE" sz="2800" dirty="0" smtClean="0"/>
              <a:t>DAMSI: </a:t>
            </a:r>
            <a:r>
              <a:rPr lang="fr-FR" sz="2800" dirty="0"/>
              <a:t>programme</a:t>
            </a:r>
            <a:r>
              <a:rPr lang="fr-FR" altLang="fr-FR" sz="2800" dirty="0"/>
              <a:t> for </a:t>
            </a:r>
            <a:r>
              <a:rPr lang="fr-FR" altLang="fr-FR" sz="2800" dirty="0" err="1"/>
              <a:t>accessing</a:t>
            </a:r>
            <a:r>
              <a:rPr lang="fr-FR" altLang="fr-FR" sz="2800" dirty="0"/>
              <a:t> </a:t>
            </a:r>
            <a:r>
              <a:rPr lang="fr-FR" altLang="fr-FR" sz="2800" dirty="0" err="1"/>
              <a:t>sterile</a:t>
            </a:r>
            <a:r>
              <a:rPr lang="fr-FR" altLang="fr-FR" sz="2800" dirty="0"/>
              <a:t> </a:t>
            </a:r>
            <a:r>
              <a:rPr lang="fr-FR" altLang="fr-FR" sz="2800" dirty="0" err="1"/>
              <a:t>n</a:t>
            </a:r>
            <a:r>
              <a:rPr lang="fr-FR" altLang="fr-FR" sz="2800" dirty="0" err="1" smtClean="0"/>
              <a:t>eedle</a:t>
            </a:r>
            <a:r>
              <a:rPr lang="fr-FR" altLang="fr-FR" sz="2800" dirty="0" smtClean="0"/>
              <a:t> </a:t>
            </a:r>
            <a:r>
              <a:rPr lang="fr-FR" altLang="fr-FR" sz="2800" dirty="0" err="1"/>
              <a:t>equipment</a:t>
            </a:r>
            <a:r>
              <a:rPr lang="fr-FR" altLang="fr-FR" sz="2800" dirty="0"/>
              <a:t> </a:t>
            </a:r>
          </a:p>
          <a:p>
            <a:pPr algn="just"/>
            <a:endParaRPr lang="fr-BE" sz="2800" dirty="0"/>
          </a:p>
          <a:p>
            <a:r>
              <a:rPr lang="fr-BE" sz="2800" dirty="0"/>
              <a:t>Boule de neige: </a:t>
            </a:r>
            <a:r>
              <a:rPr lang="fr-BE" sz="2800" dirty="0" smtClean="0"/>
              <a:t>(i.e. </a:t>
            </a:r>
            <a:r>
              <a:rPr lang="fr-BE" sz="2800" dirty="0" err="1" smtClean="0"/>
              <a:t>Snowball</a:t>
            </a:r>
            <a:r>
              <a:rPr lang="fr-BE" sz="2800" dirty="0" smtClean="0"/>
              <a:t>) </a:t>
            </a:r>
            <a:r>
              <a:rPr lang="fr-BE" sz="2800" dirty="0" err="1" smtClean="0"/>
              <a:t>prevention</a:t>
            </a:r>
            <a:r>
              <a:rPr lang="fr-BE" sz="2800" dirty="0" smtClean="0"/>
              <a:t> </a:t>
            </a:r>
            <a:r>
              <a:rPr lang="fr-BE" sz="2800" dirty="0" err="1" smtClean="0"/>
              <a:t>through</a:t>
            </a:r>
            <a:r>
              <a:rPr lang="fr-BE" sz="2800" dirty="0" smtClean="0"/>
              <a:t> pairs</a:t>
            </a:r>
            <a:endParaRPr lang="fr-BE" sz="2800" dirty="0"/>
          </a:p>
          <a:p>
            <a:pPr algn="just"/>
            <a:r>
              <a:rPr lang="fr-BE" sz="2800" dirty="0"/>
              <a:t>Prison: </a:t>
            </a:r>
            <a:r>
              <a:rPr lang="fr-BE" sz="2800" dirty="0" err="1" smtClean="0"/>
              <a:t>risk</a:t>
            </a:r>
            <a:r>
              <a:rPr lang="fr-BE" sz="2800" dirty="0" smtClean="0"/>
              <a:t> </a:t>
            </a:r>
            <a:r>
              <a:rPr lang="fr-BE" sz="2800" dirty="0" err="1" smtClean="0"/>
              <a:t>reduction</a:t>
            </a:r>
            <a:r>
              <a:rPr lang="fr-BE" sz="2800" dirty="0" smtClean="0"/>
              <a:t> in prisons</a:t>
            </a:r>
            <a:endParaRPr lang="fr-BE" sz="2800" dirty="0"/>
          </a:p>
          <a:p>
            <a:endParaRPr lang="fr-BE" dirty="0"/>
          </a:p>
        </p:txBody>
      </p:sp>
      <p:pic>
        <p:nvPicPr>
          <p:cNvPr id="9" name="Image 8" descr="parachute.JPG"/>
          <p:cNvPicPr/>
          <p:nvPr/>
        </p:nvPicPr>
        <p:blipFill>
          <a:blip r:embed="rId3"/>
          <a:stretch>
            <a:fillRect/>
          </a:stretch>
        </p:blipFill>
        <p:spPr>
          <a:xfrm>
            <a:off x="6463872" y="5725020"/>
            <a:ext cx="1122680" cy="831215"/>
          </a:xfrm>
          <a:prstGeom prst="rect">
            <a:avLst/>
          </a:prstGeom>
        </p:spPr>
      </p:pic>
    </p:spTree>
    <p:extLst>
      <p:ext uri="{BB962C8B-B14F-4D97-AF65-F5344CB8AC3E}">
        <p14:creationId xmlns:p14="http://schemas.microsoft.com/office/powerpoint/2010/main" val="283513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Projects</a:t>
            </a:r>
            <a:r>
              <a:rPr lang="fr-BE" dirty="0" smtClean="0"/>
              <a:t> </a:t>
            </a:r>
            <a:r>
              <a:rPr lang="fr-BE" dirty="0" err="1" smtClean="0"/>
              <a:t>developed</a:t>
            </a:r>
            <a:r>
              <a:rPr lang="fr-BE" dirty="0" smtClean="0"/>
              <a:t> by Modus </a:t>
            </a:r>
            <a:r>
              <a:rPr lang="fr-BE" dirty="0"/>
              <a:t>Vivendi</a:t>
            </a:r>
          </a:p>
        </p:txBody>
      </p:sp>
      <p:sp>
        <p:nvSpPr>
          <p:cNvPr id="3" name="Espace réservé du contenu 2"/>
          <p:cNvSpPr>
            <a:spLocks noGrp="1"/>
          </p:cNvSpPr>
          <p:nvPr>
            <p:ph idx="1"/>
          </p:nvPr>
        </p:nvSpPr>
        <p:spPr>
          <a:xfrm>
            <a:off x="3458634" y="793214"/>
            <a:ext cx="7725834" cy="572878"/>
          </a:xfrm>
        </p:spPr>
        <p:txBody>
          <a:bodyPr>
            <a:noAutofit/>
          </a:bodyPr>
          <a:lstStyle/>
          <a:p>
            <a:pPr marL="0" indent="0">
              <a:buNone/>
            </a:pPr>
            <a:r>
              <a:rPr lang="fr-BE" sz="3200" dirty="0" smtClean="0"/>
              <a:t>Front-line team</a:t>
            </a:r>
            <a:endParaRPr lang="fr-BE" sz="3200" dirty="0"/>
          </a:p>
        </p:txBody>
      </p:sp>
      <p:sp>
        <p:nvSpPr>
          <p:cNvPr id="4" name="Rectangle 3"/>
          <p:cNvSpPr/>
          <p:nvPr/>
        </p:nvSpPr>
        <p:spPr>
          <a:xfrm>
            <a:off x="3458634" y="1515867"/>
            <a:ext cx="8136468" cy="3108543"/>
          </a:xfrm>
          <a:prstGeom prst="rect">
            <a:avLst/>
          </a:prstGeom>
        </p:spPr>
        <p:txBody>
          <a:bodyPr wrap="square">
            <a:spAutoFit/>
          </a:bodyPr>
          <a:lstStyle/>
          <a:p>
            <a:pPr algn="just"/>
            <a:r>
              <a:rPr lang="fr-BE" sz="2800" b="1" u="sng" dirty="0"/>
              <a:t>Modus </a:t>
            </a:r>
            <a:r>
              <a:rPr lang="fr-BE" sz="2800" b="1" u="sng" dirty="0" smtClean="0"/>
              <a:t>Fiesta: </a:t>
            </a:r>
            <a:r>
              <a:rPr lang="fr-FR" altLang="fr-FR" sz="2800" dirty="0" err="1"/>
              <a:t>welcome</a:t>
            </a:r>
            <a:r>
              <a:rPr lang="fr-FR" altLang="fr-FR" sz="2800" dirty="0"/>
              <a:t> and orientation place for festive </a:t>
            </a:r>
            <a:r>
              <a:rPr lang="fr-FR" altLang="fr-FR" sz="2800" dirty="0" err="1" smtClean="0"/>
              <a:t>drugs</a:t>
            </a:r>
            <a:r>
              <a:rPr lang="fr-FR" altLang="fr-FR" sz="2800" dirty="0" smtClean="0"/>
              <a:t>’ </a:t>
            </a:r>
            <a:r>
              <a:rPr lang="fr-FR" altLang="fr-FR" sz="2800" dirty="0" err="1"/>
              <a:t>users</a:t>
            </a:r>
            <a:endParaRPr lang="fr-FR" altLang="fr-FR" sz="2800" dirty="0"/>
          </a:p>
          <a:p>
            <a:pPr algn="just"/>
            <a:endParaRPr lang="fr-BE" sz="2800" dirty="0"/>
          </a:p>
          <a:p>
            <a:pPr algn="just"/>
            <a:r>
              <a:rPr lang="fr-BE" sz="2800" b="1" u="sng" dirty="0" err="1"/>
              <a:t>Pill</a:t>
            </a:r>
            <a:r>
              <a:rPr lang="fr-BE" sz="2800" b="1" u="sng" dirty="0"/>
              <a:t> </a:t>
            </a:r>
            <a:r>
              <a:rPr lang="fr-BE" sz="2800" b="1" u="sng" dirty="0" err="1"/>
              <a:t>testing</a:t>
            </a:r>
            <a:r>
              <a:rPr lang="fr-BE" sz="2800" b="1" u="sng" dirty="0"/>
              <a:t>: </a:t>
            </a:r>
            <a:r>
              <a:rPr lang="fr-BE" sz="2800" dirty="0" err="1" smtClean="0"/>
              <a:t>analysis</a:t>
            </a:r>
            <a:r>
              <a:rPr lang="fr-BE" sz="2800" dirty="0" smtClean="0"/>
              <a:t> of </a:t>
            </a:r>
            <a:r>
              <a:rPr lang="fr-BE" sz="2800" dirty="0" err="1" smtClean="0"/>
              <a:t>drugs</a:t>
            </a:r>
            <a:r>
              <a:rPr lang="fr-BE" sz="2800" dirty="0" smtClean="0"/>
              <a:t>’ composition</a:t>
            </a:r>
          </a:p>
          <a:p>
            <a:pPr algn="just"/>
            <a:endParaRPr lang="fr-BE" sz="2800" dirty="0"/>
          </a:p>
          <a:p>
            <a:pPr algn="just"/>
            <a:r>
              <a:rPr lang="fr-BE" sz="2800" b="1" u="sng" dirty="0"/>
              <a:t>Drogues risquer moins</a:t>
            </a:r>
            <a:r>
              <a:rPr lang="fr-BE" sz="2800" dirty="0"/>
              <a:t>: </a:t>
            </a:r>
            <a:r>
              <a:rPr lang="fr-BE" sz="2800" dirty="0" err="1" smtClean="0"/>
              <a:t>Risk</a:t>
            </a:r>
            <a:r>
              <a:rPr lang="fr-BE" sz="2800" dirty="0" smtClean="0"/>
              <a:t> </a:t>
            </a:r>
            <a:r>
              <a:rPr lang="fr-BE" sz="2800" dirty="0" err="1" smtClean="0"/>
              <a:t>reduction</a:t>
            </a:r>
            <a:r>
              <a:rPr lang="fr-BE" sz="2800" dirty="0" smtClean="0"/>
              <a:t> information </a:t>
            </a:r>
            <a:r>
              <a:rPr lang="fr-BE" sz="2800" dirty="0" err="1" smtClean="0"/>
              <a:t>booths</a:t>
            </a:r>
            <a:r>
              <a:rPr lang="fr-BE" sz="2800" dirty="0" smtClean="0"/>
              <a:t> at festive venues</a:t>
            </a:r>
            <a:endParaRPr lang="fr-BE" sz="2800" dirty="0"/>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err="1" smtClean="0">
                <a:ln>
                  <a:noFill/>
                </a:ln>
                <a:solidFill>
                  <a:schemeClr val="tx1"/>
                </a:solidFill>
                <a:effectLst/>
                <a:latin typeface="Arial Unicode MS" panose="020B0604020202020204" pitchFamily="34" charset="-128"/>
              </a:rPr>
              <a:t>welcome</a:t>
            </a:r>
            <a:r>
              <a:rPr kumimoji="0" lang="fr-FR" altLang="fr-FR" sz="1000" b="0" i="0" u="none" strike="noStrike" cap="none" normalizeH="0" baseline="0" dirty="0" smtClean="0">
                <a:ln>
                  <a:noFill/>
                </a:ln>
                <a:solidFill>
                  <a:schemeClr val="tx1"/>
                </a:solidFill>
                <a:effectLst/>
                <a:latin typeface="Arial Unicode MS" panose="020B0604020202020204" pitchFamily="34" charset="-128"/>
              </a:rPr>
              <a:t> and orientation place for festive </a:t>
            </a:r>
            <a:r>
              <a:rPr kumimoji="0" lang="fr-FR" altLang="fr-FR" sz="1000" b="0" i="0" u="none" strike="noStrike" cap="none" normalizeH="0" baseline="0" dirty="0" err="1" smtClean="0">
                <a:ln>
                  <a:noFill/>
                </a:ln>
                <a:solidFill>
                  <a:schemeClr val="tx1"/>
                </a:solidFill>
                <a:effectLst/>
                <a:latin typeface="Arial Unicode MS" panose="020B0604020202020204" pitchFamily="34" charset="-128"/>
              </a:rPr>
              <a:t>drug</a:t>
            </a:r>
            <a:r>
              <a:rPr kumimoji="0" lang="fr-FR" altLang="fr-FR" sz="1000" b="0" i="0" u="none" strike="noStrike" cap="none" normalizeH="0" baseline="0" dirty="0" smtClean="0">
                <a:ln>
                  <a:noFill/>
                </a:ln>
                <a:solidFill>
                  <a:schemeClr val="tx1"/>
                </a:solidFill>
                <a:effectLst/>
                <a:latin typeface="Arial Unicode MS" panose="020B0604020202020204" pitchFamily="34" charset="-128"/>
              </a:rPr>
              <a:t> </a:t>
            </a:r>
            <a:r>
              <a:rPr kumimoji="0" lang="fr-FR" altLang="fr-FR" sz="1000" b="0" i="0" u="none" strike="noStrike" cap="none" normalizeH="0" baseline="0" dirty="0" err="1" smtClean="0">
                <a:ln>
                  <a:noFill/>
                </a:ln>
                <a:solidFill>
                  <a:schemeClr val="tx1"/>
                </a:solidFill>
                <a:effectLst/>
                <a:latin typeface="Arial Unicode MS" panose="020B0604020202020204" pitchFamily="34" charset="-128"/>
              </a:rPr>
              <a:t>users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2" descr="http://img.scoop.it/uJA8DQZY9lCn2G7LK4Y-moXXXL4j3HpexhjNOf_P3YmryPKwJ94QGRtDb3Sbc6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821" y="4318263"/>
            <a:ext cx="1667281" cy="23805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parachute.JPG"/>
          <p:cNvPicPr/>
          <p:nvPr/>
        </p:nvPicPr>
        <p:blipFill>
          <a:blip r:embed="rId4"/>
          <a:stretch>
            <a:fillRect/>
          </a:stretch>
        </p:blipFill>
        <p:spPr>
          <a:xfrm rot="18931545">
            <a:off x="4619325" y="5309412"/>
            <a:ext cx="1122680" cy="831215"/>
          </a:xfrm>
          <a:prstGeom prst="rect">
            <a:avLst/>
          </a:prstGeom>
        </p:spPr>
      </p:pic>
    </p:spTree>
    <p:extLst>
      <p:ext uri="{BB962C8B-B14F-4D97-AF65-F5344CB8AC3E}">
        <p14:creationId xmlns:p14="http://schemas.microsoft.com/office/powerpoint/2010/main" val="1876542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Projects</a:t>
            </a:r>
            <a:r>
              <a:rPr lang="fr-BE" dirty="0" smtClean="0"/>
              <a:t> </a:t>
            </a:r>
            <a:r>
              <a:rPr lang="fr-BE" dirty="0" err="1" smtClean="0"/>
              <a:t>developed</a:t>
            </a:r>
            <a:r>
              <a:rPr lang="fr-BE" dirty="0" smtClean="0"/>
              <a:t> by Modus </a:t>
            </a:r>
            <a:r>
              <a:rPr lang="fr-BE" dirty="0"/>
              <a:t>Vivendi</a:t>
            </a:r>
          </a:p>
        </p:txBody>
      </p:sp>
      <p:sp>
        <p:nvSpPr>
          <p:cNvPr id="4" name="Rectangle 3"/>
          <p:cNvSpPr/>
          <p:nvPr/>
        </p:nvSpPr>
        <p:spPr>
          <a:xfrm>
            <a:off x="3458634" y="2178841"/>
            <a:ext cx="8351448" cy="3816429"/>
          </a:xfrm>
          <a:prstGeom prst="rect">
            <a:avLst/>
          </a:prstGeom>
        </p:spPr>
        <p:txBody>
          <a:bodyPr wrap="square">
            <a:spAutoFit/>
          </a:bodyPr>
          <a:lstStyle/>
          <a:p>
            <a:pPr algn="just"/>
            <a:r>
              <a:rPr lang="fr-BE" sz="2800" b="1" u="sng" dirty="0" err="1"/>
              <a:t>Quality</a:t>
            </a:r>
            <a:r>
              <a:rPr lang="fr-BE" sz="2800" b="1" u="sng" dirty="0"/>
              <a:t> </a:t>
            </a:r>
            <a:r>
              <a:rPr lang="fr-BE" sz="2800" b="1" u="sng" dirty="0" err="1"/>
              <a:t>Nights</a:t>
            </a:r>
            <a:r>
              <a:rPr lang="fr-BE" sz="2800" b="1" u="sng" dirty="0"/>
              <a:t>:</a:t>
            </a:r>
            <a:r>
              <a:rPr lang="fr-BE" sz="2800" b="1" dirty="0"/>
              <a:t> </a:t>
            </a:r>
            <a:r>
              <a:rPr lang="fr-BE" sz="2800" dirty="0" err="1"/>
              <a:t>implementing</a:t>
            </a:r>
            <a:r>
              <a:rPr lang="fr-BE" sz="2800" dirty="0"/>
              <a:t> </a:t>
            </a:r>
            <a:r>
              <a:rPr lang="fr-BE" sz="2800" dirty="0" smtClean="0"/>
              <a:t>a </a:t>
            </a:r>
            <a:r>
              <a:rPr lang="fr-BE" sz="2800" dirty="0" err="1" smtClean="0"/>
              <a:t>wellbeing</a:t>
            </a:r>
            <a:r>
              <a:rPr lang="fr-BE" sz="2800" dirty="0" smtClean="0"/>
              <a:t> </a:t>
            </a:r>
            <a:r>
              <a:rPr lang="fr-BE" sz="2800" dirty="0"/>
              <a:t>l</a:t>
            </a:r>
            <a:r>
              <a:rPr lang="fr-BE" sz="2800" dirty="0" smtClean="0"/>
              <a:t>abel for bars and clubs</a:t>
            </a:r>
          </a:p>
          <a:p>
            <a:pPr algn="just"/>
            <a:endParaRPr lang="fr-BE" sz="2800" dirty="0"/>
          </a:p>
          <a:p>
            <a:pPr algn="just"/>
            <a:r>
              <a:rPr lang="fr-BE" sz="2800" b="1" u="sng" dirty="0"/>
              <a:t>Drink </a:t>
            </a:r>
            <a:r>
              <a:rPr lang="fr-BE" sz="2800" b="1" u="sng" dirty="0" err="1" smtClean="0"/>
              <a:t>Different</a:t>
            </a:r>
            <a:r>
              <a:rPr lang="fr-BE" sz="2800" b="1" u="sng" dirty="0" smtClean="0"/>
              <a:t>:</a:t>
            </a:r>
            <a:r>
              <a:rPr lang="fr-BE" sz="2800" b="1" dirty="0" smtClean="0"/>
              <a:t> </a:t>
            </a:r>
            <a:r>
              <a:rPr lang="fr-BE" sz="2800" dirty="0" err="1" smtClean="0"/>
              <a:t>harm</a:t>
            </a:r>
            <a:r>
              <a:rPr lang="fr-BE" sz="2800" dirty="0" smtClean="0"/>
              <a:t> </a:t>
            </a:r>
            <a:r>
              <a:rPr lang="fr-BE" sz="2800" dirty="0" err="1"/>
              <a:t>reduction</a:t>
            </a:r>
            <a:r>
              <a:rPr lang="fr-BE" sz="2800" dirty="0"/>
              <a:t> </a:t>
            </a:r>
            <a:r>
              <a:rPr lang="fr-BE" sz="2800" dirty="0" err="1"/>
              <a:t>linked</a:t>
            </a:r>
            <a:r>
              <a:rPr lang="fr-BE" sz="2800" dirty="0"/>
              <a:t> to </a:t>
            </a:r>
            <a:r>
              <a:rPr lang="fr-BE" sz="2800" dirty="0" err="1"/>
              <a:t>alcohol</a:t>
            </a:r>
            <a:r>
              <a:rPr lang="fr-BE" sz="2800" dirty="0"/>
              <a:t> </a:t>
            </a:r>
            <a:r>
              <a:rPr lang="fr-BE" sz="2800" dirty="0" err="1"/>
              <a:t>overconsumption</a:t>
            </a:r>
            <a:r>
              <a:rPr lang="fr-BE" sz="2800" dirty="0"/>
              <a:t> in </a:t>
            </a:r>
            <a:r>
              <a:rPr lang="fr-BE" sz="2800" dirty="0" err="1"/>
              <a:t>students</a:t>
            </a:r>
            <a:r>
              <a:rPr lang="fr-BE" sz="2800" dirty="0"/>
              <a:t>’ </a:t>
            </a:r>
            <a:r>
              <a:rPr lang="fr-BE" sz="2800" dirty="0" err="1"/>
              <a:t>circles</a:t>
            </a:r>
            <a:endParaRPr lang="fr-BE" sz="2800" dirty="0"/>
          </a:p>
          <a:p>
            <a:pPr algn="just"/>
            <a:endParaRPr lang="fr-BE" sz="2800" dirty="0"/>
          </a:p>
          <a:p>
            <a:pPr algn="just"/>
            <a:r>
              <a:rPr lang="fr-BE" sz="2800" b="1" u="sng" dirty="0" smtClean="0"/>
              <a:t>Mobile team and Relax </a:t>
            </a:r>
            <a:r>
              <a:rPr lang="fr-BE" sz="2800" b="1" u="sng" dirty="0"/>
              <a:t>Zone:</a:t>
            </a:r>
            <a:r>
              <a:rPr lang="fr-BE" sz="2800" dirty="0"/>
              <a:t> </a:t>
            </a:r>
            <a:r>
              <a:rPr lang="fr-BE" sz="2800" dirty="0" err="1"/>
              <a:t>risk</a:t>
            </a:r>
            <a:r>
              <a:rPr lang="fr-BE" sz="2800" dirty="0"/>
              <a:t> </a:t>
            </a:r>
            <a:r>
              <a:rPr lang="fr-BE" sz="2800" dirty="0" err="1"/>
              <a:t>reduction</a:t>
            </a:r>
            <a:r>
              <a:rPr lang="fr-BE" sz="2800" dirty="0"/>
              <a:t> </a:t>
            </a:r>
            <a:r>
              <a:rPr lang="fr-BE" sz="2800" dirty="0" smtClean="0"/>
              <a:t>interventions at festivals</a:t>
            </a:r>
          </a:p>
          <a:p>
            <a:pPr algn="just"/>
            <a:endParaRPr lang="fr-BE" dirty="0"/>
          </a:p>
        </p:txBody>
      </p:sp>
      <p:sp>
        <p:nvSpPr>
          <p:cNvPr id="5" name="Espace réservé du contenu 2"/>
          <p:cNvSpPr>
            <a:spLocks noGrp="1"/>
          </p:cNvSpPr>
          <p:nvPr>
            <p:ph idx="1"/>
          </p:nvPr>
        </p:nvSpPr>
        <p:spPr>
          <a:xfrm>
            <a:off x="3458634" y="793214"/>
            <a:ext cx="7725834" cy="572878"/>
          </a:xfrm>
        </p:spPr>
        <p:txBody>
          <a:bodyPr>
            <a:noAutofit/>
          </a:bodyPr>
          <a:lstStyle/>
          <a:p>
            <a:pPr marL="0" indent="0">
              <a:buNone/>
            </a:pPr>
            <a:r>
              <a:rPr lang="fr-BE" sz="3200" dirty="0" smtClean="0"/>
              <a:t>Front-line team</a:t>
            </a:r>
            <a:endParaRPr lang="fr-BE" sz="3200" dirty="0"/>
          </a:p>
        </p:txBody>
      </p:sp>
      <p:pic>
        <p:nvPicPr>
          <p:cNvPr id="6" name="Picture 2"/>
          <p:cNvPicPr>
            <a:picLocks noChangeAspect="1" noChangeArrowheads="1"/>
          </p:cNvPicPr>
          <p:nvPr/>
        </p:nvPicPr>
        <p:blipFill>
          <a:blip r:embed="rId2" cstate="print"/>
          <a:srcRect/>
          <a:stretch>
            <a:fillRect/>
          </a:stretch>
        </p:blipFill>
        <p:spPr bwMode="auto">
          <a:xfrm>
            <a:off x="2395751"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3" cstate="print"/>
          <a:srcRect/>
          <a:stretch>
            <a:fillRect/>
          </a:stretch>
        </p:blipFill>
        <p:spPr bwMode="auto">
          <a:xfrm>
            <a:off x="5944657"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p:cNvPicPr>
            <a:picLocks noChangeAspect="1" noChangeArrowheads="1"/>
          </p:cNvPicPr>
          <p:nvPr/>
        </p:nvPicPr>
        <p:blipFill>
          <a:blip r:embed="rId4" cstate="print"/>
          <a:srcRect/>
          <a:stretch>
            <a:fillRect/>
          </a:stretch>
        </p:blipFill>
        <p:spPr bwMode="auto">
          <a:xfrm>
            <a:off x="6843630"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
          <p:cNvPicPr>
            <a:picLocks noChangeAspect="1" noChangeArrowheads="1"/>
          </p:cNvPicPr>
          <p:nvPr/>
        </p:nvPicPr>
        <p:blipFill>
          <a:blip r:embed="rId5" cstate="print"/>
          <a:srcRect/>
          <a:stretch>
            <a:fillRect/>
          </a:stretch>
        </p:blipFill>
        <p:spPr bwMode="auto">
          <a:xfrm>
            <a:off x="4205622"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
          <p:cNvPicPr>
            <a:picLocks noChangeAspect="1" noChangeArrowheads="1"/>
          </p:cNvPicPr>
          <p:nvPr/>
        </p:nvPicPr>
        <p:blipFill>
          <a:blip r:embed="rId6" cstate="print"/>
          <a:srcRect/>
          <a:stretch>
            <a:fillRect/>
          </a:stretch>
        </p:blipFill>
        <p:spPr bwMode="auto">
          <a:xfrm>
            <a:off x="5109011"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
          <p:cNvPicPr>
            <a:picLocks noChangeAspect="1" noChangeArrowheads="1"/>
          </p:cNvPicPr>
          <p:nvPr/>
        </p:nvPicPr>
        <p:blipFill>
          <a:blip r:embed="rId7" cstate="print"/>
          <a:srcRect/>
          <a:stretch>
            <a:fillRect/>
          </a:stretch>
        </p:blipFill>
        <p:spPr bwMode="auto">
          <a:xfrm>
            <a:off x="3302233"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3"/>
          <p:cNvPicPr>
            <a:picLocks noChangeAspect="1" noChangeArrowheads="1"/>
          </p:cNvPicPr>
          <p:nvPr/>
        </p:nvPicPr>
        <p:blipFill>
          <a:blip r:embed="rId8" cstate="print"/>
          <a:srcRect/>
          <a:stretch>
            <a:fillRect/>
          </a:stretch>
        </p:blipFill>
        <p:spPr bwMode="auto">
          <a:xfrm>
            <a:off x="8571448"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p:cNvPicPr>
            <a:picLocks noChangeAspect="1" noChangeArrowheads="1"/>
          </p:cNvPicPr>
          <p:nvPr/>
        </p:nvPicPr>
        <p:blipFill>
          <a:blip r:embed="rId9" cstate="print"/>
          <a:srcRect/>
          <a:stretch>
            <a:fillRect/>
          </a:stretch>
        </p:blipFill>
        <p:spPr bwMode="auto">
          <a:xfrm>
            <a:off x="11124282" y="598721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8"/>
          <p:cNvPicPr>
            <a:picLocks noChangeAspect="1" noChangeArrowheads="1"/>
          </p:cNvPicPr>
          <p:nvPr/>
        </p:nvPicPr>
        <p:blipFill>
          <a:blip r:embed="rId10" cstate="print"/>
          <a:srcRect/>
          <a:stretch>
            <a:fillRect/>
          </a:stretch>
        </p:blipFill>
        <p:spPr bwMode="auto">
          <a:xfrm>
            <a:off x="9389663" y="598721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p:cNvPicPr>
            <a:picLocks noChangeAspect="1" noChangeArrowheads="1"/>
          </p:cNvPicPr>
          <p:nvPr/>
        </p:nvPicPr>
        <p:blipFill>
          <a:blip r:embed="rId11" cstate="print"/>
          <a:srcRect/>
          <a:stretch>
            <a:fillRect/>
          </a:stretch>
        </p:blipFill>
        <p:spPr bwMode="auto">
          <a:xfrm>
            <a:off x="10287742"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4"/>
          <p:cNvPicPr>
            <a:picLocks noChangeAspect="1" noChangeArrowheads="1"/>
          </p:cNvPicPr>
          <p:nvPr/>
        </p:nvPicPr>
        <p:blipFill>
          <a:blip r:embed="rId12" cstate="print"/>
          <a:srcRect/>
          <a:stretch>
            <a:fillRect/>
          </a:stretch>
        </p:blipFill>
        <p:spPr bwMode="auto">
          <a:xfrm>
            <a:off x="7742603" y="5995270"/>
            <a:ext cx="6858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2" descr="http://www.belvedere-namur.be/images/news/39/529524_325975134125964_155610530_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5673" y="221714"/>
            <a:ext cx="98440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1596" y="9522"/>
            <a:ext cx="1547813" cy="2169319"/>
          </a:xfrm>
          <a:prstGeom prst="rect">
            <a:avLst/>
          </a:prstGeom>
        </p:spPr>
      </p:pic>
    </p:spTree>
    <p:extLst>
      <p:ext uri="{BB962C8B-B14F-4D97-AF65-F5344CB8AC3E}">
        <p14:creationId xmlns:p14="http://schemas.microsoft.com/office/powerpoint/2010/main" val="361153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Relax Zone</a:t>
            </a:r>
            <a:br>
              <a:rPr lang="fr-BE" dirty="0" smtClean="0"/>
            </a:br>
            <a:r>
              <a:rPr lang="fr-BE" dirty="0" err="1" smtClean="0"/>
              <a:t>Definition</a:t>
            </a:r>
            <a:endParaRPr lang="fr-BE" dirty="0"/>
          </a:p>
        </p:txBody>
      </p:sp>
      <p:sp>
        <p:nvSpPr>
          <p:cNvPr id="3" name="Espace réservé du contenu 2"/>
          <p:cNvSpPr>
            <a:spLocks noGrp="1"/>
          </p:cNvSpPr>
          <p:nvPr>
            <p:ph idx="1"/>
          </p:nvPr>
        </p:nvSpPr>
        <p:spPr>
          <a:xfrm>
            <a:off x="3869268" y="864108"/>
            <a:ext cx="7315200" cy="2330784"/>
          </a:xfrm>
        </p:spPr>
        <p:txBody>
          <a:bodyPr/>
          <a:lstStyle/>
          <a:p>
            <a:r>
              <a:rPr lang="fr-FR" altLang="fr-FR" sz="2800" dirty="0">
                <a:solidFill>
                  <a:schemeClr val="tx1"/>
                </a:solidFill>
                <a:latin typeface="Arial Unicode MS" panose="020B0604020202020204" pitchFamily="34" charset="-128"/>
              </a:rPr>
              <a:t>The Relax Zone </a:t>
            </a:r>
            <a:r>
              <a:rPr lang="fr-FR" altLang="fr-FR" sz="2800" dirty="0" err="1">
                <a:solidFill>
                  <a:schemeClr val="tx1"/>
                </a:solidFill>
              </a:rPr>
              <a:t>provides</a:t>
            </a:r>
            <a:r>
              <a:rPr lang="fr-FR" altLang="fr-FR" sz="2800" dirty="0">
                <a:solidFill>
                  <a:schemeClr val="tx1"/>
                </a:solidFill>
              </a:rPr>
              <a:t> </a:t>
            </a:r>
            <a:r>
              <a:rPr lang="fr-FR" altLang="fr-FR" sz="2800" b="1" dirty="0">
                <a:solidFill>
                  <a:schemeClr val="tx1"/>
                </a:solidFill>
              </a:rPr>
              <a:t>care and support </a:t>
            </a:r>
            <a:r>
              <a:rPr lang="fr-FR" altLang="fr-FR" sz="2800" dirty="0">
                <a:solidFill>
                  <a:schemeClr val="tx1"/>
                </a:solidFill>
              </a:rPr>
              <a:t>to people </a:t>
            </a:r>
            <a:r>
              <a:rPr lang="fr-FR" altLang="fr-FR" sz="2800" dirty="0" err="1">
                <a:solidFill>
                  <a:schemeClr val="tx1"/>
                </a:solidFill>
              </a:rPr>
              <a:t>with</a:t>
            </a:r>
            <a:r>
              <a:rPr lang="fr-FR" altLang="fr-FR" sz="2800" dirty="0">
                <a:solidFill>
                  <a:schemeClr val="tx1"/>
                </a:solidFill>
              </a:rPr>
              <a:t> minor </a:t>
            </a:r>
            <a:r>
              <a:rPr lang="fr-FR" altLang="fr-FR" sz="2800" dirty="0" err="1">
                <a:solidFill>
                  <a:schemeClr val="tx1"/>
                </a:solidFill>
              </a:rPr>
              <a:t>physical</a:t>
            </a:r>
            <a:r>
              <a:rPr lang="fr-FR" altLang="fr-FR" sz="2800" dirty="0">
                <a:solidFill>
                  <a:schemeClr val="tx1"/>
                </a:solidFill>
              </a:rPr>
              <a:t> and/or mental </a:t>
            </a:r>
            <a:r>
              <a:rPr lang="fr-FR" altLang="fr-FR" sz="2800" dirty="0" err="1">
                <a:solidFill>
                  <a:schemeClr val="tx1"/>
                </a:solidFill>
              </a:rPr>
              <a:t>problems</a:t>
            </a:r>
            <a:r>
              <a:rPr lang="fr-FR" altLang="fr-FR" sz="2800" dirty="0">
                <a:solidFill>
                  <a:schemeClr val="tx1"/>
                </a:solidFill>
              </a:rPr>
              <a:t> </a:t>
            </a:r>
            <a:r>
              <a:rPr lang="fr-FR" altLang="fr-FR" sz="2800" dirty="0" err="1">
                <a:solidFill>
                  <a:schemeClr val="tx1"/>
                </a:solidFill>
              </a:rPr>
              <a:t>related</a:t>
            </a:r>
            <a:r>
              <a:rPr lang="fr-FR" altLang="fr-FR" sz="2800" dirty="0">
                <a:solidFill>
                  <a:schemeClr val="tx1"/>
                </a:solidFill>
              </a:rPr>
              <a:t> to </a:t>
            </a:r>
            <a:r>
              <a:rPr lang="fr-FR" altLang="fr-FR" sz="2800" dirty="0" err="1">
                <a:solidFill>
                  <a:schemeClr val="tx1"/>
                </a:solidFill>
              </a:rPr>
              <a:t>their</a:t>
            </a:r>
            <a:r>
              <a:rPr lang="fr-FR" altLang="fr-FR" sz="2800" dirty="0">
                <a:solidFill>
                  <a:schemeClr val="tx1"/>
                </a:solidFill>
              </a:rPr>
              <a:t> use of </a:t>
            </a:r>
            <a:r>
              <a:rPr lang="fr-FR" altLang="fr-FR" sz="2800" dirty="0" err="1">
                <a:solidFill>
                  <a:schemeClr val="tx1"/>
                </a:solidFill>
              </a:rPr>
              <a:t>licit</a:t>
            </a:r>
            <a:r>
              <a:rPr lang="fr-FR" altLang="fr-FR" sz="2800" dirty="0">
                <a:solidFill>
                  <a:schemeClr val="tx1"/>
                </a:solidFill>
              </a:rPr>
              <a:t> and </a:t>
            </a:r>
            <a:r>
              <a:rPr lang="fr-FR" altLang="fr-FR" sz="2800" dirty="0" err="1">
                <a:solidFill>
                  <a:schemeClr val="tx1"/>
                </a:solidFill>
              </a:rPr>
              <a:t>illicit</a:t>
            </a:r>
            <a:r>
              <a:rPr lang="fr-FR" altLang="fr-FR" sz="2800" dirty="0">
                <a:solidFill>
                  <a:schemeClr val="tx1"/>
                </a:solidFill>
              </a:rPr>
              <a:t> </a:t>
            </a:r>
            <a:r>
              <a:rPr lang="fr-FR" altLang="fr-FR" sz="2800" dirty="0" err="1">
                <a:solidFill>
                  <a:schemeClr val="tx1"/>
                </a:solidFill>
              </a:rPr>
              <a:t>psychotropic</a:t>
            </a:r>
            <a:r>
              <a:rPr lang="fr-FR" altLang="fr-FR" sz="2800" dirty="0">
                <a:solidFill>
                  <a:schemeClr val="tx1"/>
                </a:solidFill>
              </a:rPr>
              <a:t> substances</a:t>
            </a:r>
            <a:r>
              <a:rPr lang="fr-BE" sz="2800" dirty="0">
                <a:solidFill>
                  <a:schemeClr val="tx1"/>
                </a:solidFill>
              </a:rPr>
              <a:t/>
            </a:r>
            <a:br>
              <a:rPr lang="fr-BE" sz="2800" dirty="0">
                <a:solidFill>
                  <a:schemeClr val="tx1"/>
                </a:solidFill>
              </a:rPr>
            </a:br>
            <a:endParaRPr lang="fr-BE" sz="2800" dirty="0">
              <a:solidFill>
                <a:schemeClr val="tx1"/>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398" y="3095740"/>
            <a:ext cx="8229004" cy="2913067"/>
          </a:xfrm>
          <a:prstGeom prst="rect">
            <a:avLst/>
          </a:prstGeom>
        </p:spPr>
      </p:pic>
    </p:spTree>
    <p:extLst>
      <p:ext uri="{BB962C8B-B14F-4D97-AF65-F5344CB8AC3E}">
        <p14:creationId xmlns:p14="http://schemas.microsoft.com/office/powerpoint/2010/main" val="116843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Relax </a:t>
            </a:r>
            <a:r>
              <a:rPr lang="fr-BE" dirty="0" smtClean="0"/>
              <a:t>Zone</a:t>
            </a:r>
            <a:br>
              <a:rPr lang="fr-BE" dirty="0" smtClean="0"/>
            </a:br>
            <a:r>
              <a:rPr lang="fr-BE" dirty="0" err="1" smtClean="0"/>
              <a:t>targets</a:t>
            </a:r>
            <a:endParaRPr lang="fr-BE" dirty="0"/>
          </a:p>
        </p:txBody>
      </p:sp>
      <p:sp>
        <p:nvSpPr>
          <p:cNvPr id="3" name="Espace réservé du contenu 2"/>
          <p:cNvSpPr>
            <a:spLocks noGrp="1"/>
          </p:cNvSpPr>
          <p:nvPr>
            <p:ph idx="1"/>
          </p:nvPr>
        </p:nvSpPr>
        <p:spPr>
          <a:xfrm>
            <a:off x="3869268" y="864107"/>
            <a:ext cx="7315200" cy="5911265"/>
          </a:xfrm>
        </p:spPr>
        <p:txBody>
          <a:bodyPr>
            <a:normAutofit/>
          </a:bodyPr>
          <a:lstStyle/>
          <a:p>
            <a:pPr marL="0" indent="0">
              <a:buNone/>
            </a:pPr>
            <a:r>
              <a:rPr lang="fr-BE" sz="2800" dirty="0"/>
              <a:t>It </a:t>
            </a:r>
            <a:r>
              <a:rPr lang="fr-BE" sz="2800" dirty="0" err="1"/>
              <a:t>aims</a:t>
            </a:r>
            <a:r>
              <a:rPr lang="fr-BE" sz="2800" dirty="0"/>
              <a:t> </a:t>
            </a:r>
            <a:r>
              <a:rPr lang="fr-BE" sz="2800" dirty="0" err="1"/>
              <a:t>among</a:t>
            </a:r>
            <a:r>
              <a:rPr lang="fr-BE" sz="2800" dirty="0"/>
              <a:t> </a:t>
            </a:r>
            <a:r>
              <a:rPr lang="fr-BE" sz="2800" dirty="0" err="1"/>
              <a:t>other</a:t>
            </a:r>
            <a:r>
              <a:rPr lang="fr-BE" sz="2800" dirty="0"/>
              <a:t> </a:t>
            </a:r>
            <a:r>
              <a:rPr lang="fr-BE" sz="2800" dirty="0" err="1"/>
              <a:t>things</a:t>
            </a:r>
            <a:r>
              <a:rPr lang="fr-BE" sz="2800" dirty="0"/>
              <a:t> to:</a:t>
            </a:r>
          </a:p>
          <a:p>
            <a:r>
              <a:rPr lang="fr-BE" sz="2800" dirty="0" err="1"/>
              <a:t>Create</a:t>
            </a:r>
            <a:r>
              <a:rPr lang="fr-BE" sz="2800" dirty="0"/>
              <a:t> a </a:t>
            </a:r>
            <a:r>
              <a:rPr lang="fr-BE" sz="2800" dirty="0" err="1"/>
              <a:t>privileged</a:t>
            </a:r>
            <a:r>
              <a:rPr lang="fr-BE" sz="2800" dirty="0"/>
              <a:t> contact </a:t>
            </a:r>
            <a:r>
              <a:rPr lang="fr-BE" sz="2800" dirty="0" err="1"/>
              <a:t>between</a:t>
            </a:r>
            <a:r>
              <a:rPr lang="fr-BE" sz="2800" dirty="0"/>
              <a:t> the public and </a:t>
            </a:r>
            <a:r>
              <a:rPr lang="fr-BE" sz="2800" dirty="0" err="1"/>
              <a:t>health</a:t>
            </a:r>
            <a:r>
              <a:rPr lang="fr-BE" sz="2800" dirty="0"/>
              <a:t> </a:t>
            </a:r>
            <a:r>
              <a:rPr lang="fr-BE" sz="2800" dirty="0" err="1"/>
              <a:t>professionals</a:t>
            </a:r>
            <a:r>
              <a:rPr lang="fr-BE" sz="2800" dirty="0"/>
              <a:t> via a </a:t>
            </a:r>
            <a:r>
              <a:rPr lang="fr-BE" sz="2800" dirty="0" err="1"/>
              <a:t>space</a:t>
            </a:r>
            <a:r>
              <a:rPr lang="fr-BE" sz="2800" dirty="0"/>
              <a:t> </a:t>
            </a:r>
            <a:r>
              <a:rPr lang="fr-BE" sz="2800" dirty="0" err="1"/>
              <a:t>created</a:t>
            </a:r>
            <a:r>
              <a:rPr lang="fr-BE" sz="2800" dirty="0"/>
              <a:t> </a:t>
            </a:r>
            <a:r>
              <a:rPr lang="fr-BE" sz="2800" dirty="0" err="1"/>
              <a:t>within</a:t>
            </a:r>
            <a:r>
              <a:rPr lang="fr-BE" sz="2800" dirty="0"/>
              <a:t> the festive </a:t>
            </a:r>
            <a:r>
              <a:rPr lang="fr-BE" sz="2800" dirty="0" smtClean="0"/>
              <a:t>venue;</a:t>
            </a:r>
            <a:endParaRPr lang="fr-BE" sz="2800" dirty="0"/>
          </a:p>
          <a:p>
            <a:r>
              <a:rPr lang="fr-BE" sz="2800" dirty="0" err="1"/>
              <a:t>Promote</a:t>
            </a:r>
            <a:r>
              <a:rPr lang="fr-BE" sz="2800" dirty="0"/>
              <a:t> </a:t>
            </a:r>
            <a:r>
              <a:rPr lang="fr-BE" sz="2800" dirty="0" err="1"/>
              <a:t>listening</a:t>
            </a:r>
            <a:r>
              <a:rPr lang="fr-BE" sz="2800" dirty="0"/>
              <a:t>, </a:t>
            </a:r>
            <a:r>
              <a:rPr lang="fr-BE" sz="2800" dirty="0" err="1"/>
              <a:t>accompaniment</a:t>
            </a:r>
            <a:r>
              <a:rPr lang="fr-BE" sz="2800" dirty="0"/>
              <a:t> and </a:t>
            </a:r>
            <a:r>
              <a:rPr lang="fr-BE" sz="2800" dirty="0" err="1"/>
              <a:t>relay</a:t>
            </a:r>
            <a:r>
              <a:rPr lang="fr-BE" sz="2800" dirty="0"/>
              <a:t> </a:t>
            </a:r>
            <a:r>
              <a:rPr lang="fr-BE" sz="2800" dirty="0" err="1"/>
              <a:t>when</a:t>
            </a:r>
            <a:r>
              <a:rPr lang="fr-BE" sz="2800" dirty="0"/>
              <a:t> </a:t>
            </a:r>
            <a:r>
              <a:rPr lang="fr-BE" sz="2800" dirty="0" err="1"/>
              <a:t>necessary</a:t>
            </a:r>
            <a:r>
              <a:rPr lang="fr-BE" sz="2800" dirty="0"/>
              <a:t>;</a:t>
            </a:r>
          </a:p>
          <a:p>
            <a:r>
              <a:rPr lang="fr-BE" sz="2800" dirty="0" err="1"/>
              <a:t>Reduce</a:t>
            </a:r>
            <a:r>
              <a:rPr lang="fr-BE" sz="2800" dirty="0"/>
              <a:t> </a:t>
            </a:r>
            <a:r>
              <a:rPr lang="fr-BE" sz="2800" dirty="0" smtClean="0"/>
              <a:t>accident </a:t>
            </a:r>
            <a:r>
              <a:rPr lang="fr-BE" sz="2800" dirty="0" err="1" smtClean="0"/>
              <a:t>consequences</a:t>
            </a:r>
            <a:r>
              <a:rPr lang="fr-BE" sz="2800" dirty="0" smtClean="0"/>
              <a:t> </a:t>
            </a:r>
            <a:r>
              <a:rPr lang="fr-BE" sz="2800" dirty="0"/>
              <a:t>by </a:t>
            </a:r>
            <a:r>
              <a:rPr lang="fr-BE" sz="2800" dirty="0" err="1"/>
              <a:t>their</a:t>
            </a:r>
            <a:r>
              <a:rPr lang="fr-BE" sz="2800" dirty="0"/>
              <a:t> </a:t>
            </a:r>
            <a:r>
              <a:rPr lang="fr-BE" sz="2800" dirty="0" err="1"/>
              <a:t>early</a:t>
            </a:r>
            <a:r>
              <a:rPr lang="fr-BE" sz="2800" dirty="0"/>
              <a:t> management;</a:t>
            </a:r>
          </a:p>
          <a:p>
            <a:r>
              <a:rPr lang="fr-BE" sz="2800" dirty="0" err="1"/>
              <a:t>Reduce</a:t>
            </a:r>
            <a:r>
              <a:rPr lang="fr-BE" sz="2800" dirty="0"/>
              <a:t> the </a:t>
            </a:r>
            <a:r>
              <a:rPr lang="fr-BE" sz="2800" dirty="0" err="1"/>
              <a:t>risk</a:t>
            </a:r>
            <a:r>
              <a:rPr lang="fr-BE" sz="2800" dirty="0"/>
              <a:t> of </a:t>
            </a:r>
            <a:r>
              <a:rPr lang="fr-BE" sz="2800" dirty="0" err="1"/>
              <a:t>dehydration</a:t>
            </a:r>
            <a:r>
              <a:rPr lang="fr-BE" sz="2800" dirty="0"/>
              <a:t>, </a:t>
            </a:r>
            <a:r>
              <a:rPr lang="fr-BE" sz="2800" dirty="0" err="1"/>
              <a:t>hypothermia</a:t>
            </a:r>
            <a:r>
              <a:rPr lang="fr-BE" sz="2800" dirty="0"/>
              <a:t> and </a:t>
            </a:r>
            <a:r>
              <a:rPr lang="fr-BE" sz="2800" dirty="0" err="1"/>
              <a:t>hyperthermia</a:t>
            </a:r>
            <a:r>
              <a:rPr lang="fr-BE" sz="2800" dirty="0"/>
              <a:t>, </a:t>
            </a:r>
            <a:r>
              <a:rPr lang="fr-BE" sz="2800" dirty="0" err="1"/>
              <a:t>hypoglycemia</a:t>
            </a:r>
            <a:r>
              <a:rPr lang="fr-BE" sz="2800" dirty="0"/>
              <a:t>, </a:t>
            </a:r>
            <a:r>
              <a:rPr lang="fr-BE" sz="2800" dirty="0" err="1"/>
              <a:t>anxiety</a:t>
            </a:r>
            <a:r>
              <a:rPr lang="fr-BE" sz="2800" dirty="0"/>
              <a:t> and panic </a:t>
            </a:r>
            <a:r>
              <a:rPr lang="fr-BE" sz="2800" dirty="0" err="1"/>
              <a:t>attacks</a:t>
            </a:r>
            <a:r>
              <a:rPr lang="fr-BE" sz="2800" dirty="0"/>
              <a:t>;</a:t>
            </a:r>
          </a:p>
          <a:p>
            <a:endParaRPr lang="fr-BE" dirty="0"/>
          </a:p>
        </p:txBody>
      </p:sp>
    </p:spTree>
    <p:extLst>
      <p:ext uri="{BB962C8B-B14F-4D97-AF65-F5344CB8AC3E}">
        <p14:creationId xmlns:p14="http://schemas.microsoft.com/office/powerpoint/2010/main" val="2330163541"/>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583</TotalTime>
  <Words>2012</Words>
  <Application>Microsoft Office PowerPoint</Application>
  <PresentationFormat>Grand écran</PresentationFormat>
  <Paragraphs>315</Paragraphs>
  <Slides>25</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 Unicode MS</vt:lpstr>
      <vt:lpstr>MS Mincho</vt:lpstr>
      <vt:lpstr>Arial</vt:lpstr>
      <vt:lpstr>Calibri</vt:lpstr>
      <vt:lpstr>Corbel</vt:lpstr>
      <vt:lpstr>Times New Roman</vt:lpstr>
      <vt:lpstr>Wingdings</vt:lpstr>
      <vt:lpstr>Wingdings 2</vt:lpstr>
      <vt:lpstr>Cadre</vt:lpstr>
      <vt:lpstr>Relax Zone</vt:lpstr>
      <vt:lpstr>Modus Vivendi Mission</vt:lpstr>
      <vt:lpstr>History</vt:lpstr>
      <vt:lpstr>History</vt:lpstr>
      <vt:lpstr>Projects developed by Modus Vivendi</vt:lpstr>
      <vt:lpstr>Projects developed by Modus Vivendi</vt:lpstr>
      <vt:lpstr>Projects developed by Modus Vivendi</vt:lpstr>
      <vt:lpstr>Relax Zone Definition</vt:lpstr>
      <vt:lpstr>Relax Zone targets</vt:lpstr>
      <vt:lpstr>Relax Zone targets</vt:lpstr>
      <vt:lpstr>RZ-Practicalities</vt:lpstr>
      <vt:lpstr>What is Relax Zone? </vt:lpstr>
      <vt:lpstr>First Goal</vt:lpstr>
      <vt:lpstr>People welcomed</vt:lpstr>
      <vt:lpstr>Orientation</vt:lpstr>
      <vt:lpstr>Average age</vt:lpstr>
      <vt:lpstr>Male/female percentage</vt:lpstr>
      <vt:lpstr>Products consumption </vt:lpstr>
      <vt:lpstr>We can make harm reduction with these people</vt:lpstr>
      <vt:lpstr>Reasons for using RZ</vt:lpstr>
      <vt:lpstr>Some figures</vt:lpstr>
      <vt:lpstr>Length of stay</vt:lpstr>
      <vt:lpstr>Arrival time</vt:lpstr>
      <vt:lpstr>Complementarity  Work cooperation </vt:lpstr>
      <vt:lpstr>Year after year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Relax Zone</dc:title>
  <dc:creator>Matthieu Mean</dc:creator>
  <cp:lastModifiedBy>Vicky Whenham</cp:lastModifiedBy>
  <cp:revision>55</cp:revision>
  <cp:lastPrinted>2017-11-06T14:12:36Z</cp:lastPrinted>
  <dcterms:created xsi:type="dcterms:W3CDTF">2017-10-30T14:20:36Z</dcterms:created>
  <dcterms:modified xsi:type="dcterms:W3CDTF">2017-11-07T14:07:58Z</dcterms:modified>
</cp:coreProperties>
</file>